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6"/>
  </p:notesMasterIdLst>
  <p:handoutMasterIdLst>
    <p:handoutMasterId r:id="rId27"/>
  </p:handoutMasterIdLst>
  <p:sldIdLst>
    <p:sldId id="1487" r:id="rId5"/>
    <p:sldId id="1488" r:id="rId6"/>
    <p:sldId id="1559" r:id="rId7"/>
    <p:sldId id="1560" r:id="rId8"/>
    <p:sldId id="1561" r:id="rId9"/>
    <p:sldId id="1562" r:id="rId10"/>
    <p:sldId id="1563" r:id="rId11"/>
    <p:sldId id="1564" r:id="rId12"/>
    <p:sldId id="1565" r:id="rId13"/>
    <p:sldId id="1566" r:id="rId14"/>
    <p:sldId id="1567" r:id="rId15"/>
    <p:sldId id="1568" r:id="rId16"/>
    <p:sldId id="1569" r:id="rId17"/>
    <p:sldId id="1570" r:id="rId18"/>
    <p:sldId id="1571" r:id="rId19"/>
    <p:sldId id="1574" r:id="rId20"/>
    <p:sldId id="1548" r:id="rId21"/>
    <p:sldId id="1575" r:id="rId22"/>
    <p:sldId id="1549" r:id="rId23"/>
    <p:sldId id="1522" r:id="rId24"/>
    <p:sldId id="1523" r:id="rId2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9"/>
            <p14:sldId id="1560"/>
            <p14:sldId id="1561"/>
            <p14:sldId id="1562"/>
            <p14:sldId id="1563"/>
            <p14:sldId id="1564"/>
            <p14:sldId id="1565"/>
            <p14:sldId id="1566"/>
            <p14:sldId id="1567"/>
            <p14:sldId id="1568"/>
            <p14:sldId id="1569"/>
            <p14:sldId id="1570"/>
            <p14:sldId id="1571"/>
            <p14:sldId id="1574"/>
          </p14:sldIdLst>
        </p14:section>
        <p14:section name="Content" id="{160A1EF9-8FB4-4F21-AF88-D4BF3CB3B912}">
          <p14:sldIdLst>
            <p14:sldId id="1548"/>
          </p14:sldIdLst>
        </p14:section>
        <p14:section name="Closing" id="{D4E3B1CF-DD2E-4D6E-961F-E6ECD190E64E}">
          <p14:sldIdLst>
            <p14:sldId id="1575"/>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E1"/>
    <a:srgbClr val="800000"/>
    <a:srgbClr val="BF8435"/>
    <a:srgbClr val="E6E6E6"/>
    <a:srgbClr val="008272"/>
    <a:srgbClr val="EEEEEE"/>
    <a:srgbClr val="F2F2F2"/>
    <a:srgbClr val="A8A8A8"/>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18" autoAdjust="0"/>
  </p:normalViewPr>
  <p:slideViewPr>
    <p:cSldViewPr snapToGrid="0">
      <p:cViewPr varScale="1">
        <p:scale>
          <a:sx n="69" d="100"/>
          <a:sy n="69" d="100"/>
        </p:scale>
        <p:origin x="32" y="4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777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889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96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6139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5867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Angular 1.x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5994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5/17/2017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20</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21</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0837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1468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err="1">
                <a:solidFill>
                  <a:schemeClr val="tx1"/>
                </a:solidFill>
                <a:effectLst/>
                <a:latin typeface="Segoe UI Light" pitchFamily="34" charset="0"/>
                <a:ea typeface="+mn-ea"/>
                <a:cs typeface="+mn-cs"/>
              </a:rPr>
              <a:t>getList</a:t>
            </a:r>
            <a:r>
              <a:rPr lang="en-US" altLang="zh-CN" sz="900" b="1" i="0" kern="1200" dirty="0" err="1">
                <a:solidFill>
                  <a:schemeClr val="tx1"/>
                </a:solidFill>
                <a:effectLst/>
                <a:latin typeface="Segoe UI Light" pitchFamily="34" charset="0"/>
                <a:ea typeface="+mn-ea"/>
                <a:cs typeface="+mn-cs"/>
              </a:rPr>
              <a:t>Items</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3329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5591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7024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092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29042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72284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Angular 1.x</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controller</a:t>
            </a:r>
            <a:br>
              <a:rPr lang="en-US"/>
            </a:br>
            <a:endParaRPr lang="en-US"/>
          </a:p>
        </p:txBody>
      </p:sp>
      <p:sp>
        <p:nvSpPr>
          <p:cNvPr id="3" name="Text Placeholder 2"/>
          <p:cNvSpPr>
            <a:spLocks noGrp="1"/>
          </p:cNvSpPr>
          <p:nvPr>
            <p:ph type="body" sz="quarter" idx="10"/>
          </p:nvPr>
        </p:nvSpPr>
        <p:spPr>
          <a:xfrm>
            <a:off x="274638" y="1212850"/>
            <a:ext cx="11887200" cy="5170646"/>
          </a:xfrm>
        </p:spPr>
        <p:txBody>
          <a:bodyPr/>
          <a:lstStyle/>
          <a:p>
            <a:pPr marL="0" indent="0">
              <a:buNone/>
            </a:pPr>
            <a:r>
              <a:rPr lang="en-US" sz="2400" dirty="0"/>
              <a:t>Implement the controller that will facilitate communication between the views and the data service</a:t>
            </a:r>
          </a:p>
          <a:p>
            <a:r>
              <a:rPr lang="en-US" sz="2400" dirty="0"/>
              <a:t>Import the interfaces defined in the data service</a:t>
            </a:r>
          </a:p>
          <a:p>
            <a:pPr marL="0" indent="0">
              <a:buNone/>
            </a:pPr>
            <a:endParaRPr lang="en-US" sz="2400" dirty="0"/>
          </a:p>
          <a:p>
            <a:r>
              <a:rPr lang="en-US" sz="2400" dirty="0"/>
              <a:t>Define public properties that will be bound to the view and the internal private properties</a:t>
            </a:r>
          </a:p>
          <a:p>
            <a:endParaRPr lang="en-US" sz="2400" dirty="0"/>
          </a:p>
          <a:p>
            <a:endParaRPr lang="en-US" sz="2400" dirty="0"/>
          </a:p>
          <a:p>
            <a:endParaRPr lang="en-US" sz="2400" dirty="0"/>
          </a:p>
          <a:p>
            <a:r>
              <a:rPr lang="en-US" sz="2400" dirty="0"/>
              <a:t>Inject the data service into the controller using </a:t>
            </a:r>
            <a:r>
              <a:rPr lang="en-US" sz="2400" dirty="0" err="1"/>
              <a:t>Angular's</a:t>
            </a:r>
            <a:r>
              <a:rPr lang="en-US" sz="2400" dirty="0"/>
              <a:t> dependency injection</a:t>
            </a:r>
          </a:p>
          <a:p>
            <a:pPr marL="0" indent="0">
              <a:buNone/>
            </a:pPr>
            <a:endParaRPr lang="en-US" sz="2400" dirty="0"/>
          </a:p>
          <a:p>
            <a:r>
              <a:rPr lang="en-US" sz="2400" dirty="0"/>
              <a:t>Implement methods that are exposed to the view, including CRUD methods that call the corresponding CRUD methods in the data service</a:t>
            </a:r>
          </a:p>
        </p:txBody>
      </p:sp>
      <p:sp>
        <p:nvSpPr>
          <p:cNvPr id="8" name="TextBox 7"/>
          <p:cNvSpPr txBox="1"/>
          <p:nvPr/>
        </p:nvSpPr>
        <p:spPr>
          <a:xfrm>
            <a:off x="745629" y="2345134"/>
            <a:ext cx="5752256" cy="449354"/>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import </a:t>
            </a:r>
            <a:r>
              <a:rPr lang="en-US" sz="1000">
                <a:latin typeface="Consolas" panose="020B0609020204030204" pitchFamily="49" charset="0"/>
              </a:rPr>
              <a:t>{ </a:t>
            </a:r>
            <a:r>
              <a:rPr lang="en-US" sz="1000" err="1">
                <a:latin typeface="Consolas" panose="020B0609020204030204" pitchFamily="49" charset="0"/>
              </a:rPr>
              <a:t>IDataService</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r>
              <a:rPr lang="en-US" sz="1000">
                <a:solidFill>
                  <a:srgbClr val="0000FF"/>
                </a:solidFill>
                <a:latin typeface="Consolas" panose="020B0609020204030204" pitchFamily="49" charset="0"/>
              </a:rPr>
              <a:t>from </a:t>
            </a:r>
            <a:r>
              <a:rPr lang="en-US" sz="1000">
                <a:solidFill>
                  <a:srgbClr val="A31515"/>
                </a:solidFill>
                <a:latin typeface="Consolas" panose="020B0609020204030204" pitchFamily="49" charset="0"/>
              </a:rPr>
              <a:t>'./</a:t>
            </a:r>
            <a:r>
              <a:rPr lang="en-US" sz="1000" err="1">
                <a:solidFill>
                  <a:srgbClr val="A31515"/>
                </a:solidFill>
                <a:latin typeface="Consolas" panose="020B0609020204030204" pitchFamily="49" charset="0"/>
              </a:rPr>
              <a:t>DataService</a:t>
            </a:r>
            <a:r>
              <a:rPr lang="en-US" sz="1000">
                <a:solidFill>
                  <a:srgbClr val="A31515"/>
                </a:solidFill>
                <a:latin typeface="Consolas" panose="020B0609020204030204" pitchFamily="49" charset="0"/>
              </a:rPr>
              <a:t>'</a:t>
            </a:r>
            <a:r>
              <a:rPr lang="en-US" sz="1000">
                <a:latin typeface="Consolas" panose="020B0609020204030204" pitchFamily="49" charset="0"/>
              </a:rPr>
              <a:t>;</a:t>
            </a:r>
          </a:p>
        </p:txBody>
      </p:sp>
      <p:sp>
        <p:nvSpPr>
          <p:cNvPr id="9" name="TextBox 8"/>
          <p:cNvSpPr txBox="1"/>
          <p:nvPr/>
        </p:nvSpPr>
        <p:spPr>
          <a:xfrm>
            <a:off x="745629" y="5105363"/>
            <a:ext cx="7200800"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public</a:t>
            </a:r>
            <a:r>
              <a:rPr lang="en-US" sz="1200">
                <a:latin typeface="Consolas" panose="020B0609020204030204" pitchFamily="49" charset="0"/>
              </a:rPr>
              <a:t> </a:t>
            </a:r>
            <a:r>
              <a:rPr lang="en-US" sz="1200">
                <a:solidFill>
                  <a:srgbClr val="0000FF"/>
                </a:solidFill>
                <a:latin typeface="Consolas" panose="020B0609020204030204" pitchFamily="49" charset="0"/>
              </a:rPr>
              <a:t>static</a:t>
            </a:r>
            <a:r>
              <a:rPr lang="en-US" sz="1200">
                <a:latin typeface="Consolas" panose="020B0609020204030204" pitchFamily="49" charset="0"/>
              </a:rPr>
              <a:t> $inject: </a:t>
            </a:r>
            <a:r>
              <a:rPr lang="en-US" sz="1200">
                <a:solidFill>
                  <a:srgbClr val="0000FF"/>
                </a:solidFill>
                <a:latin typeface="Consolas" panose="020B0609020204030204" pitchFamily="49" charset="0"/>
              </a:rPr>
              <a:t>string</a:t>
            </a:r>
            <a:r>
              <a:rPr lang="en-US" sz="1200">
                <a:latin typeface="Consolas" panose="020B0609020204030204" pitchFamily="49" charset="0"/>
              </a:rPr>
              <a:t>[] =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DataService</a:t>
            </a:r>
            <a:r>
              <a:rPr lang="en-US" sz="1200">
                <a:solidFill>
                  <a:srgbClr val="A31515"/>
                </a:solidFill>
                <a:latin typeface="Consolas" panose="020B0609020204030204" pitchFamily="49" charset="0"/>
              </a:rPr>
              <a:t>'</a:t>
            </a:r>
            <a:r>
              <a:rPr lang="en-US" sz="1200">
                <a:latin typeface="Consolas" panose="020B0609020204030204" pitchFamily="49" charset="0"/>
              </a:rPr>
              <a:t>, </a:t>
            </a:r>
            <a:r>
              <a:rPr lang="en-US" sz="1200">
                <a:solidFill>
                  <a:srgbClr val="A31515"/>
                </a:solidFill>
                <a:latin typeface="Consolas" panose="020B0609020204030204" pitchFamily="49" charset="0"/>
              </a:rPr>
              <a:t>'$window'</a:t>
            </a:r>
            <a:r>
              <a:rPr lang="en-US" sz="1200">
                <a:latin typeface="Consolas" panose="020B0609020204030204" pitchFamily="49" charset="0"/>
              </a:rPr>
              <a:t>,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rootScope</a:t>
            </a:r>
            <a:r>
              <a:rPr lang="en-US" sz="1200">
                <a:solidFill>
                  <a:srgbClr val="A31515"/>
                </a:solidFill>
                <a:latin typeface="Consolas" panose="020B0609020204030204" pitchFamily="49" charset="0"/>
              </a:rPr>
              <a:t>'</a:t>
            </a:r>
            <a:r>
              <a:rPr lang="en-US" sz="1200">
                <a:latin typeface="Consolas" panose="020B0609020204030204" pitchFamily="49" charset="0"/>
              </a:rPr>
              <a:t>];</a:t>
            </a:r>
          </a:p>
        </p:txBody>
      </p:sp>
      <p:sp>
        <p:nvSpPr>
          <p:cNvPr id="10" name="TextBox 9"/>
          <p:cNvSpPr txBox="1"/>
          <p:nvPr/>
        </p:nvSpPr>
        <p:spPr>
          <a:xfrm>
            <a:off x="745629" y="3425254"/>
            <a:ext cx="7200800" cy="1403461"/>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isAdding</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hasError</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message: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A31515"/>
                </a:solidFill>
                <a:latin typeface="Consolas" panose="020B0609020204030204" pitchFamily="49" charset="0"/>
              </a:rPr>
              <a:t>""</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newItem</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null</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listItems</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siteUrl</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listName</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p:txBody>
      </p:sp>
    </p:spTree>
    <p:extLst>
      <p:ext uri="{BB962C8B-B14F-4D97-AF65-F5344CB8AC3E}">
        <p14:creationId xmlns:p14="http://schemas.microsoft.com/office/powerpoint/2010/main" val="2656151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340718" y="1365251"/>
            <a:ext cx="3600400" cy="1181862"/>
          </a:xfrm>
        </p:spPr>
        <p:txBody>
          <a:bodyPr/>
          <a:lstStyle/>
          <a:p>
            <a:pPr marL="0" indent="0">
              <a:buNone/>
            </a:pPr>
            <a:r>
              <a:rPr lang="en-US" sz="2400" dirty="0"/>
              <a:t>The constructor subscribes an Angular event named </a:t>
            </a:r>
            <a:r>
              <a:rPr lang="en-US" sz="2400" dirty="0" err="1"/>
              <a:t>init</a:t>
            </a:r>
            <a:r>
              <a:rPr lang="en-US" sz="2400" dirty="0"/>
              <a:t>,</a:t>
            </a:r>
          </a:p>
        </p:txBody>
      </p:sp>
      <p:sp>
        <p:nvSpPr>
          <p:cNvPr id="8" name="TextBox 7"/>
          <p:cNvSpPr txBox="1"/>
          <p:nvPr/>
        </p:nvSpPr>
        <p:spPr>
          <a:xfrm>
            <a:off x="270016" y="2547113"/>
            <a:ext cx="3600400" cy="2449901"/>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constructor</a:t>
            </a:r>
            <a:r>
              <a:rPr lang="en-US" sz="1000" dirty="0">
                <a:latin typeface="Consolas" panose="020B0609020204030204" pitchFamily="49" charset="0"/>
              </a:rPr>
              <a:t>(</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a:t>
            </a:r>
            <a:r>
              <a:rPr lang="en-US" sz="1000" dirty="0" err="1">
                <a:latin typeface="Consolas" panose="020B0609020204030204" pitchFamily="49" charset="0"/>
              </a:rPr>
              <a:t>dataService</a:t>
            </a:r>
            <a:r>
              <a:rPr lang="en-US" sz="1000" dirty="0">
                <a:latin typeface="Consolas" panose="020B0609020204030204" pitchFamily="49" charset="0"/>
              </a:rPr>
              <a:t>: </a:t>
            </a:r>
            <a:r>
              <a:rPr lang="en-US" sz="1000" dirty="0" err="1">
                <a:latin typeface="Consolas" panose="020B0609020204030204" pitchFamily="49" charset="0"/>
              </a:rPr>
              <a:t>IDataService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$window: </a:t>
            </a:r>
            <a:r>
              <a:rPr lang="en-US" sz="1000" dirty="0" err="1">
                <a:latin typeface="Consolas" panose="020B0609020204030204" pitchFamily="49" charset="0"/>
              </a:rPr>
              <a:t>angular.IWindowService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 </a:t>
            </a:r>
            <a:r>
              <a:rPr lang="en-US" sz="1000" dirty="0" err="1">
                <a:latin typeface="Consolas" panose="020B0609020204030204" pitchFamily="49" charset="0"/>
              </a:rPr>
              <a:t>angular.IRootScopeService</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vm</a:t>
            </a:r>
            <a:r>
              <a:rPr lang="en-US" sz="1000" dirty="0">
                <a:latin typeface="Consolas" panose="020B0609020204030204" pitchFamily="49" charset="0"/>
              </a:rPr>
              <a:t>: </a:t>
            </a:r>
            <a:r>
              <a:rPr lang="en-US" sz="1000" dirty="0" err="1">
                <a:latin typeface="Consolas" panose="020B0609020204030204" pitchFamily="49" charset="0"/>
              </a:rPr>
              <a:t>HomeController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.$on(</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init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(event: </a:t>
            </a:r>
            <a:r>
              <a:rPr lang="en-US" sz="1000" dirty="0" err="1">
                <a:latin typeface="Consolas" panose="020B0609020204030204" pitchFamily="49" charset="0"/>
              </a:rPr>
              <a:t>angular.IAngularEvent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args</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 void =&gt; {</a:t>
            </a:r>
          </a:p>
          <a:p>
            <a:r>
              <a:rPr lang="en-US" sz="1000" dirty="0">
                <a:latin typeface="Consolas" panose="020B0609020204030204" pitchFamily="49" charset="0"/>
              </a:rPr>
              <a:t>        </a:t>
            </a:r>
            <a:r>
              <a:rPr lang="en-US" sz="1000" dirty="0" err="1">
                <a:latin typeface="Consolas" panose="020B0609020204030204" pitchFamily="49" charset="0"/>
              </a:rPr>
              <a:t>vm.init</a:t>
            </a:r>
            <a:r>
              <a:rPr lang="en-US" sz="1000" dirty="0">
                <a:latin typeface="Consolas" panose="020B0609020204030204" pitchFamily="49" charset="0"/>
              </a:rPr>
              <a:t>(</a:t>
            </a:r>
            <a:r>
              <a:rPr lang="en-US" sz="1000" dirty="0" err="1">
                <a:latin typeface="Consolas" panose="020B0609020204030204" pitchFamily="49" charset="0"/>
              </a:rPr>
              <a:t>args.siteUrl</a:t>
            </a:r>
            <a:r>
              <a:rPr lang="en-US" sz="1000" dirty="0">
                <a:latin typeface="Consolas" panose="020B0609020204030204" pitchFamily="49" charset="0"/>
              </a:rPr>
              <a:t>, </a:t>
            </a:r>
            <a:r>
              <a:rPr lang="en-US" sz="1000" dirty="0" err="1">
                <a:latin typeface="Consolas" panose="020B0609020204030204" pitchFamily="49" charset="0"/>
              </a:rPr>
              <a:t>args.listName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p:txBody>
      </p:sp>
      <p:sp>
        <p:nvSpPr>
          <p:cNvPr id="6" name="TextBox 5"/>
          <p:cNvSpPr txBox="1"/>
          <p:nvPr/>
        </p:nvSpPr>
        <p:spPr>
          <a:xfrm>
            <a:off x="3941118" y="2547113"/>
            <a:ext cx="4321786" cy="2911566"/>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err="1">
                <a:latin typeface="Consolas" panose="020B0609020204030204" pitchFamily="49" charset="0"/>
              </a:rPr>
              <a:t>init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siteUrl.length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listName.length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this.listName</a:t>
            </a:r>
            <a:r>
              <a:rPr lang="en-US" sz="1000" dirty="0">
                <a:latin typeface="Consolas" panose="020B0609020204030204" pitchFamily="49" charset="0"/>
              </a:rPr>
              <a:t> =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siteUrlValid</a:t>
            </a:r>
            <a:r>
              <a:rPr lang="en-US" sz="1000" dirty="0">
                <a:latin typeface="Consolas" panose="020B0609020204030204" pitchFamily="49" charset="0"/>
              </a:rPr>
              <a:t> &amp;&amp; </a:t>
            </a:r>
            <a:r>
              <a:rPr lang="en-US" sz="1000" dirty="0" err="1">
                <a:latin typeface="Consolas" panose="020B0609020204030204" pitchFamily="49" charset="0"/>
              </a:rPr>
              <a:t>listNameValid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.loadListItems</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8262904" y="2547113"/>
            <a:ext cx="3673715"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 private </a:t>
            </a:r>
            <a:r>
              <a:rPr lang="en-US" sz="1000" dirty="0" err="1">
                <a:latin typeface="Consolas" panose="020B0609020204030204" pitchFamily="49" charset="0"/>
              </a:rPr>
              <a:t>loadListItems</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.dataService.getListItems</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.then((items: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a:t>
            </a:r>
            <a:r>
              <a:rPr lang="en-US" sz="1000" dirty="0">
                <a:latin typeface="Consolas" panose="020B0609020204030204" pitchFamily="49" charset="0"/>
              </a:rPr>
              <a:t> = items;</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false;</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a:t>
            </a:r>
          </a:p>
        </p:txBody>
      </p:sp>
      <p:cxnSp>
        <p:nvCxnSpPr>
          <p:cNvPr id="5" name="Straight Arrow Connector 4"/>
          <p:cNvCxnSpPr>
            <a:cxnSpLocks/>
          </p:cNvCxnSpPr>
          <p:nvPr/>
        </p:nvCxnSpPr>
        <p:spPr>
          <a:xfrm flipV="1">
            <a:off x="2273114" y="2815683"/>
            <a:ext cx="1711569" cy="733295"/>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cxnSpLocks/>
          </p:cNvCxnSpPr>
          <p:nvPr/>
        </p:nvCxnSpPr>
        <p:spPr>
          <a:xfrm flipV="1">
            <a:off x="6057818" y="2770612"/>
            <a:ext cx="2341932" cy="2147128"/>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 Placeholder 2"/>
          <p:cNvSpPr txBox="1">
            <a:spLocks/>
          </p:cNvSpPr>
          <p:nvPr/>
        </p:nvSpPr>
        <p:spPr>
          <a:xfrm>
            <a:off x="3984683" y="1365251"/>
            <a:ext cx="4016988" cy="8494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then handles it by calling a private method named </a:t>
            </a:r>
            <a:r>
              <a:rPr lang="en-US" sz="2400" dirty="0" err="1"/>
              <a:t>init</a:t>
            </a:r>
            <a:r>
              <a:rPr lang="en-US" sz="2400" dirty="0"/>
              <a:t>,</a:t>
            </a:r>
          </a:p>
        </p:txBody>
      </p:sp>
      <p:sp>
        <p:nvSpPr>
          <p:cNvPr id="13" name="Text Placeholder 2"/>
          <p:cNvSpPr txBox="1">
            <a:spLocks/>
          </p:cNvSpPr>
          <p:nvPr/>
        </p:nvSpPr>
        <p:spPr>
          <a:xfrm>
            <a:off x="8362395" y="1365251"/>
            <a:ext cx="4073037"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which in turn calls another private method to load the list items.</a:t>
            </a:r>
          </a:p>
        </p:txBody>
      </p:sp>
    </p:spTree>
    <p:extLst>
      <p:ext uri="{BB962C8B-B14F-4D97-AF65-F5344CB8AC3E}">
        <p14:creationId xmlns:p14="http://schemas.microsoft.com/office/powerpoint/2010/main" val="1163715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7"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exposed to the view</a:t>
            </a:r>
            <a:br>
              <a:rPr lang="en-US" dirty="0"/>
            </a:br>
            <a:endParaRPr lang="en-US" dirty="0"/>
          </a:p>
        </p:txBody>
      </p:sp>
      <p:sp>
        <p:nvSpPr>
          <p:cNvPr id="3" name="Text Placeholder 2"/>
          <p:cNvSpPr>
            <a:spLocks noGrp="1"/>
          </p:cNvSpPr>
          <p:nvPr>
            <p:ph type="body" sz="quarter" idx="10"/>
          </p:nvPr>
        </p:nvSpPr>
        <p:spPr>
          <a:xfrm>
            <a:off x="305835" y="1110208"/>
            <a:ext cx="3784665" cy="2068259"/>
          </a:xfrm>
        </p:spPr>
        <p:txBody>
          <a:bodyPr/>
          <a:lstStyle/>
          <a:p>
            <a:pPr marL="0" indent="0">
              <a:buNone/>
            </a:pPr>
            <a:r>
              <a:rPr lang="en-US" sz="2400" dirty="0"/>
              <a:t>Show Add New List Item UI</a:t>
            </a:r>
          </a:p>
          <a:p>
            <a:pPr marL="0" indent="0">
              <a:buNone/>
            </a:pPr>
            <a:endParaRPr lang="en-US" sz="2400" dirty="0"/>
          </a:p>
          <a:p>
            <a:pPr marL="0" indent="0">
              <a:buNone/>
            </a:pPr>
            <a:endParaRPr lang="en-US" sz="2400" dirty="0"/>
          </a:p>
          <a:p>
            <a:pPr marL="0" indent="0">
              <a:buNone/>
            </a:pPr>
            <a:endParaRPr lang="en-US" sz="2400" dirty="0"/>
          </a:p>
        </p:txBody>
      </p:sp>
      <p:sp>
        <p:nvSpPr>
          <p:cNvPr id="8" name="TextBox 7"/>
          <p:cNvSpPr txBox="1"/>
          <p:nvPr/>
        </p:nvSpPr>
        <p:spPr>
          <a:xfrm>
            <a:off x="305833" y="1504854"/>
            <a:ext cx="4860071" cy="1218795"/>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showAddNew</a:t>
            </a:r>
            <a:r>
              <a:rPr lang="en-US" sz="1000" dirty="0">
                <a:latin typeface="Consolas" panose="020B0609020204030204" pitchFamily="49" charset="0"/>
              </a:rPr>
              <a:t>(show: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.isAdding</a:t>
            </a:r>
            <a:r>
              <a:rPr lang="en-US" sz="1000" dirty="0">
                <a:latin typeface="Consolas" panose="020B0609020204030204" pitchFamily="49" charset="0"/>
              </a:rPr>
              <a:t> = show;</a:t>
            </a:r>
          </a:p>
          <a:p>
            <a:r>
              <a:rPr lang="en-US" sz="1000" dirty="0">
                <a:latin typeface="Consolas" panose="020B0609020204030204" pitchFamily="49" charset="0"/>
              </a:rPr>
              <a:t>   if (!show)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6" name="TextBox 5"/>
          <p:cNvSpPr txBox="1"/>
          <p:nvPr/>
        </p:nvSpPr>
        <p:spPr>
          <a:xfrm>
            <a:off x="5571913" y="1504854"/>
            <a:ext cx="5706227" cy="2296013"/>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addNewItem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.dataService.addListItem</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.listItems.unshift</a:t>
            </a:r>
            <a:r>
              <a:rPr lang="en-US" sz="1000" dirty="0">
                <a:latin typeface="Consolas" panose="020B0609020204030204" pitchFamily="49" charset="0"/>
              </a:rPr>
              <a:t>({Id: Id, Title: </a:t>
            </a:r>
            <a:r>
              <a:rPr lang="en-US" sz="1000" dirty="0" err="1">
                <a:latin typeface="Consolas" panose="020B0609020204030204" pitchFamily="49" charset="0"/>
              </a:rPr>
              <a:t>this.newItem</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305833" y="4040237"/>
            <a:ext cx="5509846" cy="1988237"/>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.dataService.updateListItem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9" name="Text Placeholder 2"/>
          <p:cNvSpPr txBox="1">
            <a:spLocks/>
          </p:cNvSpPr>
          <p:nvPr/>
        </p:nvSpPr>
        <p:spPr>
          <a:xfrm>
            <a:off x="5571914" y="1110208"/>
            <a:ext cx="30243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Add New List Item</a:t>
            </a:r>
          </a:p>
        </p:txBody>
      </p:sp>
      <p:sp>
        <p:nvSpPr>
          <p:cNvPr id="10" name="Text Placeholder 2"/>
          <p:cNvSpPr txBox="1">
            <a:spLocks/>
          </p:cNvSpPr>
          <p:nvPr/>
        </p:nvSpPr>
        <p:spPr>
          <a:xfrm>
            <a:off x="308353" y="3665372"/>
            <a:ext cx="3281962"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Update List Item</a:t>
            </a:r>
          </a:p>
        </p:txBody>
      </p:sp>
      <p:sp>
        <p:nvSpPr>
          <p:cNvPr id="11" name="TextBox 10"/>
          <p:cNvSpPr txBox="1"/>
          <p:nvPr/>
        </p:nvSpPr>
        <p:spPr>
          <a:xfrm>
            <a:off x="5571913" y="4045624"/>
            <a:ext cx="5727577"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deleteItem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.dataService.deleteListItem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index: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.listItems.indexOf</a:t>
            </a:r>
            <a:r>
              <a:rPr lang="en-US" sz="1000" dirty="0">
                <a:latin typeface="Consolas" panose="020B0609020204030204" pitchFamily="49" charset="0"/>
              </a:rPr>
              <a:t>(item);</a:t>
            </a:r>
          </a:p>
          <a:p>
            <a:r>
              <a:rPr lang="en-US" sz="1000" dirty="0">
                <a:latin typeface="Consolas" panose="020B0609020204030204" pitchFamily="49" charset="0"/>
              </a:rPr>
              <a:t>        if (index &gt; -1)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.listItems.splice</a:t>
            </a:r>
            <a:r>
              <a:rPr lang="en-US" sz="1000" dirty="0">
                <a:latin typeface="Consolas" panose="020B0609020204030204" pitchFamily="49" charset="0"/>
              </a:rPr>
              <a:t>(index, 1);</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true;</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12" name="Text Placeholder 2"/>
          <p:cNvSpPr txBox="1">
            <a:spLocks/>
          </p:cNvSpPr>
          <p:nvPr/>
        </p:nvSpPr>
        <p:spPr>
          <a:xfrm>
            <a:off x="5593263" y="3665372"/>
            <a:ext cx="3351311"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Delete List Item</a:t>
            </a:r>
          </a:p>
        </p:txBody>
      </p:sp>
    </p:spTree>
    <p:extLst>
      <p:ext uri="{BB962C8B-B14F-4D97-AF65-F5344CB8AC3E}">
        <p14:creationId xmlns:p14="http://schemas.microsoft.com/office/powerpoint/2010/main" val="2567587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the Angular main module</a:t>
            </a:r>
            <a:br>
              <a:rPr lang="en-US" dirty="0"/>
            </a:br>
            <a:endParaRPr lang="en-US" dirty="0"/>
          </a:p>
        </p:txBody>
      </p:sp>
      <p:sp>
        <p:nvSpPr>
          <p:cNvPr id="3" name="Text Placeholder 2"/>
          <p:cNvSpPr>
            <a:spLocks noGrp="1"/>
          </p:cNvSpPr>
          <p:nvPr>
            <p:ph type="body" sz="quarter" idx="10"/>
          </p:nvPr>
        </p:nvSpPr>
        <p:spPr>
          <a:xfrm>
            <a:off x="274638" y="1212850"/>
            <a:ext cx="11887200" cy="517065"/>
          </a:xfrm>
        </p:spPr>
        <p:txBody>
          <a:bodyPr/>
          <a:lstStyle/>
          <a:p>
            <a:pPr marL="0" indent="0">
              <a:buNone/>
            </a:pPr>
            <a:r>
              <a:rPr lang="en-US" sz="2400" dirty="0"/>
              <a:t>The Angular main module registers the data service and controller with it</a:t>
            </a:r>
          </a:p>
        </p:txBody>
      </p:sp>
      <p:sp>
        <p:nvSpPr>
          <p:cNvPr id="10" name="TextBox 9"/>
          <p:cNvSpPr txBox="1"/>
          <p:nvPr/>
        </p:nvSpPr>
        <p:spPr>
          <a:xfrm>
            <a:off x="272273" y="1729915"/>
            <a:ext cx="7200800" cy="2788456"/>
          </a:xfrm>
          <a:prstGeom prst="rect">
            <a:avLst/>
          </a:prstGeom>
          <a:noFill/>
        </p:spPr>
        <p:txBody>
          <a:bodyPr wrap="square" lIns="182880" tIns="146304" rIns="182880" bIns="146304" rtlCol="0">
            <a:spAutoFit/>
          </a:bodyPr>
          <a:lstStyle/>
          <a:p>
            <a:r>
              <a:rPr lang="en-US" dirty="0">
                <a:solidFill>
                  <a:srgbClr val="0000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HomeController</a:t>
            </a:r>
            <a:r>
              <a:rPr lang="en-US" dirty="0">
                <a:latin typeface="Consolas" panose="020B0609020204030204" pitchFamily="49" charset="0"/>
              </a:rPr>
              <a:t> </a:t>
            </a:r>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HomeController</a:t>
            </a:r>
            <a:r>
              <a:rPr lang="en-US" dirty="0">
                <a:solidFill>
                  <a:srgbClr val="A31515"/>
                </a:solidFill>
                <a:latin typeface="Consolas" panose="020B0609020204030204" pitchFamily="49" charset="0"/>
              </a:rPr>
              <a:t>'</a:t>
            </a:r>
            <a:r>
              <a:rPr lang="en-US" dirty="0">
                <a:latin typeface="Consolas" panose="020B0609020204030204" pitchFamily="49" charset="0"/>
              </a:rPr>
              <a:t>;</a:t>
            </a:r>
          </a:p>
          <a:p>
            <a:r>
              <a:rPr lang="en-US" dirty="0">
                <a:solidFill>
                  <a:srgbClr val="0000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DataService</a:t>
            </a:r>
            <a:r>
              <a:rPr lang="en-US" dirty="0">
                <a:latin typeface="Consolas" panose="020B0609020204030204" pitchFamily="49" charset="0"/>
              </a:rPr>
              <a:t> </a:t>
            </a:r>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DataService</a:t>
            </a:r>
            <a:r>
              <a:rPr lang="en-US" dirty="0">
                <a:solidFill>
                  <a:srgbClr val="A31515"/>
                </a:solidFill>
                <a:latin typeface="Consolas" panose="020B0609020204030204" pitchFamily="49" charset="0"/>
              </a:rPr>
              <a:t>'</a:t>
            </a:r>
            <a:r>
              <a:rPr lang="en-US" dirty="0">
                <a:latin typeface="Consolas" panose="020B0609020204030204" pitchFamily="49" charset="0"/>
              </a:rPr>
              <a:t>;</a:t>
            </a:r>
          </a:p>
          <a:p>
            <a:endParaRPr lang="en-US" dirty="0">
              <a:latin typeface="Consolas" panose="020B0609020204030204" pitchFamily="49" charset="0"/>
            </a:endParaRPr>
          </a:p>
          <a:p>
            <a:r>
              <a:rPr lang="en-US" dirty="0" err="1">
                <a:solidFill>
                  <a:srgbClr val="0000FF"/>
                </a:solidFill>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angularApp</a:t>
            </a:r>
            <a:r>
              <a:rPr lang="en-US" dirty="0">
                <a:latin typeface="Consolas" panose="020B0609020204030204" pitchFamily="49" charset="0"/>
              </a:rPr>
              <a:t>: </a:t>
            </a:r>
            <a:r>
              <a:rPr lang="en-US" dirty="0" err="1">
                <a:latin typeface="Consolas" panose="020B0609020204030204" pitchFamily="49" charset="0"/>
              </a:rPr>
              <a:t>angular.IModule</a:t>
            </a:r>
            <a:r>
              <a:rPr lang="en-US" dirty="0">
                <a:latin typeface="Consolas" panose="020B0609020204030204" pitchFamily="49" charset="0"/>
              </a:rPr>
              <a:t> = </a:t>
            </a:r>
            <a:r>
              <a:rPr lang="en-US" dirty="0" err="1">
                <a:latin typeface="Consolas" panose="020B0609020204030204" pitchFamily="49" charset="0"/>
              </a:rPr>
              <a:t>angular.module</a:t>
            </a:r>
            <a:r>
              <a:rPr lang="en-US" dirty="0">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angularApp</a:t>
            </a:r>
            <a:r>
              <a:rPr lang="en-US" dirty="0">
                <a:solidFill>
                  <a:srgbClr val="A31515"/>
                </a:solidFill>
                <a:latin typeface="Consolas" panose="020B0609020204030204" pitchFamily="49" charset="0"/>
              </a:rPr>
              <a:t>'</a:t>
            </a:r>
            <a:r>
              <a:rPr lang="en-US" dirty="0">
                <a:latin typeface="Consolas" panose="020B0609020204030204" pitchFamily="49" charset="0"/>
              </a:rPr>
              <a:t>, []);</a:t>
            </a:r>
          </a:p>
          <a:p>
            <a:endParaRPr lang="en-US" dirty="0">
              <a:latin typeface="Consolas" panose="020B0609020204030204" pitchFamily="49" charset="0"/>
            </a:endParaRPr>
          </a:p>
          <a:p>
            <a:r>
              <a:rPr lang="en-US" dirty="0" err="1">
                <a:latin typeface="Consolas" panose="020B0609020204030204" pitchFamily="49" charset="0"/>
              </a:rPr>
              <a:t>angularApp</a:t>
            </a:r>
            <a:endParaRPr lang="en-US" dirty="0">
              <a:latin typeface="Consolas" panose="020B0609020204030204" pitchFamily="49" charset="0"/>
            </a:endParaRPr>
          </a:p>
          <a:p>
            <a:r>
              <a:rPr lang="en-US" dirty="0">
                <a:latin typeface="Consolas" panose="020B0609020204030204" pitchFamily="49" charset="0"/>
              </a:rPr>
              <a:t>  .controller(</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HomeController</a:t>
            </a:r>
            <a:r>
              <a:rPr lang="en-US" dirty="0">
                <a:solidFill>
                  <a:srgbClr val="A31515"/>
                </a:solidFill>
                <a:latin typeface="Consolas" panose="020B0609020204030204" pitchFamily="49" charset="0"/>
              </a:rPr>
              <a:t>'</a:t>
            </a:r>
            <a:r>
              <a:rPr lang="en-US" dirty="0">
                <a:latin typeface="Consolas" panose="020B0609020204030204" pitchFamily="49" charset="0"/>
              </a:rPr>
              <a:t>, </a:t>
            </a:r>
            <a:r>
              <a:rPr lang="en-US" dirty="0" err="1">
                <a:latin typeface="Consolas" panose="020B0609020204030204" pitchFamily="49" charset="0"/>
              </a:rPr>
              <a:t>HomeController</a:t>
            </a:r>
            <a:r>
              <a:rPr lang="en-US" dirty="0">
                <a:latin typeface="Consolas" panose="020B0609020204030204" pitchFamily="49" charset="0"/>
              </a:rPr>
              <a:t>)</a:t>
            </a:r>
          </a:p>
          <a:p>
            <a:r>
              <a:rPr lang="en-US" dirty="0">
                <a:latin typeface="Consolas" panose="020B0609020204030204" pitchFamily="49" charset="0"/>
              </a:rPr>
              <a:t>  .service(</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DataService</a:t>
            </a:r>
            <a:r>
              <a:rPr lang="en-US" dirty="0">
                <a:solidFill>
                  <a:srgbClr val="A31515"/>
                </a:solidFill>
                <a:latin typeface="Consolas" panose="020B0609020204030204" pitchFamily="49" charset="0"/>
              </a:rPr>
              <a:t>'</a:t>
            </a:r>
            <a:r>
              <a:rPr lang="en-US" dirty="0">
                <a:latin typeface="Consolas" panose="020B0609020204030204" pitchFamily="49" charset="0"/>
              </a:rPr>
              <a:t>, </a:t>
            </a:r>
            <a:r>
              <a:rPr lang="en-US" dirty="0" err="1">
                <a:latin typeface="Consolas" panose="020B0609020204030204" pitchFamily="49" charset="0"/>
              </a:rPr>
              <a:t>DataService</a:t>
            </a:r>
            <a:r>
              <a:rPr lang="en-US" dirty="0">
                <a:latin typeface="Consolas" panose="020B0609020204030204" pitchFamily="49" charset="0"/>
              </a:rPr>
              <a:t>);</a:t>
            </a:r>
          </a:p>
        </p:txBody>
      </p:sp>
    </p:spTree>
    <p:extLst>
      <p:ext uri="{BB962C8B-B14F-4D97-AF65-F5344CB8AC3E}">
        <p14:creationId xmlns:p14="http://schemas.microsoft.com/office/powerpoint/2010/main" val="31336219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a:t>Register the Angular application with the web part</a:t>
            </a:r>
            <a:br>
              <a:rPr lang="en-US"/>
            </a:br>
            <a:endParaRPr lang="en-US"/>
          </a:p>
        </p:txBody>
      </p:sp>
      <p:sp>
        <p:nvSpPr>
          <p:cNvPr id="3" name="Text Placeholder 2"/>
          <p:cNvSpPr>
            <a:spLocks noGrp="1"/>
          </p:cNvSpPr>
          <p:nvPr>
            <p:ph type="body" sz="quarter" idx="10"/>
          </p:nvPr>
        </p:nvSpPr>
        <p:spPr>
          <a:xfrm>
            <a:off x="274638" y="1985094"/>
            <a:ext cx="11887200" cy="2548390"/>
          </a:xfrm>
        </p:spPr>
        <p:txBody>
          <a:bodyPr/>
          <a:lstStyle/>
          <a:p>
            <a:r>
              <a:rPr lang="en-US" sz="2400" dirty="0"/>
              <a:t>Import the Angular main module</a:t>
            </a:r>
          </a:p>
          <a:p>
            <a:endParaRPr lang="en-US" sz="2400" dirty="0"/>
          </a:p>
          <a:p>
            <a:r>
              <a:rPr lang="en-US" sz="2400" dirty="0"/>
              <a:t>Define the Angular injector</a:t>
            </a:r>
          </a:p>
          <a:p>
            <a:endParaRPr lang="en-US" sz="2400" dirty="0"/>
          </a:p>
          <a:p>
            <a:r>
              <a:rPr lang="en-US" sz="2400" dirty="0"/>
              <a:t>Define the template of the Angular view that is bound to the Angular controller</a:t>
            </a:r>
          </a:p>
          <a:p>
            <a:r>
              <a:rPr lang="en-US" sz="2400" dirty="0"/>
              <a:t>Broadcast an Angular event named </a:t>
            </a:r>
            <a:r>
              <a:rPr lang="en-US" sz="2400" dirty="0" err="1"/>
              <a:t>init</a:t>
            </a:r>
            <a:r>
              <a:rPr lang="en-US" sz="2400" dirty="0"/>
              <a:t> when the web part is rendered</a:t>
            </a:r>
          </a:p>
        </p:txBody>
      </p:sp>
      <p:sp>
        <p:nvSpPr>
          <p:cNvPr id="10" name="TextBox 9"/>
          <p:cNvSpPr txBox="1"/>
          <p:nvPr/>
        </p:nvSpPr>
        <p:spPr>
          <a:xfrm>
            <a:off x="745629" y="2423761"/>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'./app/app-module'</a:t>
            </a:r>
            <a:r>
              <a:rPr lang="en-US" sz="1200" dirty="0">
                <a:latin typeface="Consolas" panose="020B0609020204030204" pitchFamily="49" charset="0"/>
              </a:rPr>
              <a:t>;</a:t>
            </a:r>
          </a:p>
        </p:txBody>
      </p:sp>
      <p:sp>
        <p:nvSpPr>
          <p:cNvPr id="5" name="TextBox 4"/>
          <p:cNvSpPr txBox="1"/>
          <p:nvPr/>
        </p:nvSpPr>
        <p:spPr>
          <a:xfrm>
            <a:off x="745629" y="3210802"/>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private </a:t>
            </a:r>
            <a:r>
              <a:rPr lang="en-US" sz="1200" dirty="0">
                <a:latin typeface="Consolas" panose="020B0609020204030204" pitchFamily="49" charset="0"/>
              </a:rPr>
              <a:t>$injector: </a:t>
            </a:r>
            <a:r>
              <a:rPr lang="en-US" sz="1200" dirty="0" err="1">
                <a:latin typeface="Consolas" panose="020B0609020204030204" pitchFamily="49" charset="0"/>
              </a:rPr>
              <a:t>angular.auto.IInjectorService</a:t>
            </a:r>
            <a:r>
              <a:rPr lang="en-US" sz="1200" dirty="0">
                <a:latin typeface="Consolas" panose="020B0609020204030204" pitchFamily="49" charset="0"/>
              </a:rPr>
              <a:t>;</a:t>
            </a:r>
          </a:p>
        </p:txBody>
      </p:sp>
    </p:spTree>
    <p:extLst>
      <p:ext uri="{BB962C8B-B14F-4D97-AF65-F5344CB8AC3E}">
        <p14:creationId xmlns:p14="http://schemas.microsoft.com/office/powerpoint/2010/main" val="18652187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a:t>Web part’s render method</a:t>
            </a:r>
          </a:p>
        </p:txBody>
      </p:sp>
      <p:sp>
        <p:nvSpPr>
          <p:cNvPr id="3" name="Text Placeholder 2"/>
          <p:cNvSpPr>
            <a:spLocks noGrp="1"/>
          </p:cNvSpPr>
          <p:nvPr>
            <p:ph type="body" sz="quarter" idx="10"/>
          </p:nvPr>
        </p:nvSpPr>
        <p:spPr>
          <a:xfrm>
            <a:off x="274638" y="1048990"/>
            <a:ext cx="4215407" cy="3250121"/>
          </a:xfrm>
        </p:spPr>
        <p:txBody>
          <a:bodyPr/>
          <a:lstStyle/>
          <a:p>
            <a:r>
              <a:rPr lang="en-US" sz="2400" dirty="0"/>
              <a:t>The web part’s render method defines the template for the Angular view, and broadcasts an Angular event named </a:t>
            </a:r>
            <a:r>
              <a:rPr lang="en-US" sz="2400" dirty="0" err="1"/>
              <a:t>init</a:t>
            </a:r>
            <a:endParaRPr lang="en-US" sz="2400" dirty="0"/>
          </a:p>
          <a:p>
            <a:r>
              <a:rPr lang="en-US" sz="2400" dirty="0"/>
              <a:t>The template of the Angular view is bound to the controller of the Angular application</a:t>
            </a:r>
          </a:p>
        </p:txBody>
      </p:sp>
      <p:sp>
        <p:nvSpPr>
          <p:cNvPr id="5" name="TextBox 4"/>
          <p:cNvSpPr txBox="1"/>
          <p:nvPr/>
        </p:nvSpPr>
        <p:spPr>
          <a:xfrm>
            <a:off x="3978111" y="1048990"/>
            <a:ext cx="8915564" cy="5373779"/>
          </a:xfrm>
          <a:prstGeom prst="rect">
            <a:avLst/>
          </a:prstGeom>
          <a:noFill/>
        </p:spPr>
        <p:txBody>
          <a:bodyPr wrap="square" lIns="182880" tIns="146304" rIns="182880" bIns="146304" rtlCol="0">
            <a:spAutoFit/>
          </a:bodyPr>
          <a:lstStyle/>
          <a:p>
            <a:r>
              <a:rPr lang="en-US" sz="1100" dirty="0">
                <a:solidFill>
                  <a:srgbClr val="0000FF"/>
                </a:solidFill>
                <a:latin typeface="Consolas" panose="020B0609020204030204" pitchFamily="49" charset="0"/>
              </a:rPr>
              <a:t>public</a:t>
            </a:r>
            <a:r>
              <a:rPr lang="en-US" sz="1100" dirty="0">
                <a:latin typeface="Consolas" panose="020B0609020204030204" pitchFamily="49" charset="0"/>
              </a:rPr>
              <a:t> render(): </a:t>
            </a:r>
            <a:r>
              <a:rPr lang="en-US" sz="1100" dirty="0">
                <a:solidFill>
                  <a:srgbClr val="0000FF"/>
                </a:solidFill>
                <a:latin typeface="Consolas" panose="020B0609020204030204" pitchFamily="49" charset="0"/>
              </a:rPr>
              <a:t>void</a:t>
            </a:r>
            <a:r>
              <a:rPr lang="en-US" sz="1100" dirty="0">
                <a:latin typeface="Consolas" panose="020B0609020204030204" pitchFamily="49" charset="0"/>
              </a:rPr>
              <a:t> {</a:t>
            </a:r>
          </a:p>
          <a:p>
            <a:r>
              <a:rPr lang="en-US" sz="1100" dirty="0">
                <a:latin typeface="Consolas" panose="020B0609020204030204" pitchFamily="49" charset="0"/>
              </a:rPr>
              <a:t>    if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.renderedOnce</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.domElement.innerHTML</a:t>
            </a:r>
            <a:r>
              <a:rPr lang="en-US" sz="1100" dirty="0">
                <a:latin typeface="Consolas" panose="020B0609020204030204" pitchFamily="49" charset="0"/>
              </a:rPr>
              <a:t> = </a:t>
            </a:r>
            <a:r>
              <a:rPr lang="en-US" sz="1100" dirty="0">
                <a:solidFill>
                  <a:srgbClr val="A31515"/>
                </a:solidFill>
                <a:latin typeface="Consolas" panose="020B0609020204030204" pitchFamily="49" charset="0"/>
              </a:rPr>
              <a:t>`</a:t>
            </a:r>
          </a:p>
          <a:p>
            <a:r>
              <a:rPr lang="en-US" sz="1100" dirty="0">
                <a:solidFill>
                  <a:srgbClr val="A31515"/>
                </a:solidFill>
                <a:latin typeface="Consolas" panose="020B0609020204030204" pitchFamily="49" charset="0"/>
              </a:rPr>
              <a:t>        &lt;div class="${</a:t>
            </a:r>
            <a:r>
              <a:rPr lang="en-US" sz="1100" dirty="0" err="1">
                <a:solidFill>
                  <a:srgbClr val="A31515"/>
                </a:solidFill>
                <a:latin typeface="Consolas" panose="020B0609020204030204" pitchFamily="49" charset="0"/>
              </a:rPr>
              <a:t>styles.helloWorld</a:t>
            </a:r>
            <a:r>
              <a:rPr lang="en-US" sz="1100" dirty="0">
                <a:solidFill>
                  <a:srgbClr val="A31515"/>
                </a:solidFill>
                <a:latin typeface="Consolas" panose="020B0609020204030204" pitchFamily="49" charset="0"/>
              </a:rPr>
              <a:t>}" ng-controller="</a:t>
            </a:r>
            <a:r>
              <a:rPr lang="en-US" sz="1100" dirty="0" err="1">
                <a:solidFill>
                  <a:srgbClr val="A31515"/>
                </a:solidFill>
                <a:latin typeface="Consolas" panose="020B0609020204030204" pitchFamily="49" charset="0"/>
              </a:rPr>
              <a:t>HomeController</a:t>
            </a:r>
            <a:r>
              <a:rPr lang="en-US" sz="1100" dirty="0">
                <a:solidFill>
                  <a:srgbClr val="A31515"/>
                </a:solidFill>
                <a:latin typeface="Consolas" panose="020B0609020204030204" pitchFamily="49" charset="0"/>
              </a:rPr>
              <a:t> as </a:t>
            </a:r>
            <a:r>
              <a:rPr lang="en-US" sz="1100" dirty="0" err="1">
                <a:solidFill>
                  <a:srgbClr val="A31515"/>
                </a:solidFill>
                <a:latin typeface="Consolas" panose="020B0609020204030204" pitchFamily="49" charset="0"/>
              </a:rPr>
              <a:t>vm</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&lt;div class="${</a:t>
            </a:r>
            <a:r>
              <a:rPr lang="en-US" sz="1100" dirty="0" err="1">
                <a:solidFill>
                  <a:srgbClr val="A31515"/>
                </a:solidFill>
                <a:latin typeface="Consolas" panose="020B0609020204030204" pitchFamily="49" charset="0"/>
              </a:rPr>
              <a:t>styles.container</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&lt;div class="</a:t>
            </a:r>
            <a:r>
              <a:rPr lang="en-US" sz="1100" dirty="0" err="1">
                <a:solidFill>
                  <a:srgbClr val="A31515"/>
                </a:solidFill>
                <a:latin typeface="Consolas" panose="020B0609020204030204" pitchFamily="49" charset="0"/>
              </a:rPr>
              <a:t>ms</a:t>
            </a:r>
            <a:r>
              <a:rPr lang="en-US" sz="1100" dirty="0">
                <a:solidFill>
                  <a:srgbClr val="A31515"/>
                </a:solidFill>
                <a:latin typeface="Consolas" panose="020B0609020204030204" pitchFamily="49" charset="0"/>
              </a:rPr>
              <a:t>-Grid-row </a:t>
            </a:r>
            <a:r>
              <a:rPr lang="en-US" sz="1100" dirty="0" err="1">
                <a:solidFill>
                  <a:srgbClr val="A31515"/>
                </a:solidFill>
                <a:latin typeface="Consolas" panose="020B0609020204030204" pitchFamily="49" charset="0"/>
              </a:rPr>
              <a:t>ms-bgColor-themeDark</a:t>
            </a:r>
            <a:r>
              <a:rPr lang="en-US" sz="1100" dirty="0">
                <a:solidFill>
                  <a:srgbClr val="A31515"/>
                </a:solidFill>
                <a:latin typeface="Consolas" panose="020B0609020204030204" pitchFamily="49" charset="0"/>
              </a:rPr>
              <a:t> </a:t>
            </a:r>
            <a:r>
              <a:rPr lang="en-US" sz="1100" dirty="0" err="1">
                <a:solidFill>
                  <a:srgbClr val="A31515"/>
                </a:solidFill>
                <a:latin typeface="Consolas" panose="020B0609020204030204" pitchFamily="49" charset="0"/>
              </a:rPr>
              <a:t>ms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fontColor</a:t>
            </a:r>
            <a:r>
              <a:rPr lang="en-US" sz="1100" dirty="0">
                <a:solidFill>
                  <a:srgbClr val="A31515"/>
                </a:solidFill>
                <a:latin typeface="Consolas" panose="020B0609020204030204" pitchFamily="49" charset="0"/>
              </a:rPr>
              <a:t>-white ${</a:t>
            </a:r>
            <a:r>
              <a:rPr lang="en-US" sz="1100" dirty="0" err="1">
                <a:solidFill>
                  <a:srgbClr val="A31515"/>
                </a:solidFill>
                <a:latin typeface="Consolas" panose="020B0609020204030204" pitchFamily="49" charset="0"/>
              </a:rPr>
              <a:t>styles.row</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&lt;p class='</a:t>
            </a:r>
            <a:r>
              <a:rPr lang="en-US" sz="1100" dirty="0" err="1">
                <a:solidFill>
                  <a:srgbClr val="A31515"/>
                </a:solidFill>
                <a:latin typeface="Consolas" panose="020B0609020204030204" pitchFamily="49" charset="0"/>
              </a:rPr>
              <a:t>ms</a:t>
            </a:r>
            <a:r>
              <a:rPr lang="en-US" sz="1100" dirty="0">
                <a:solidFill>
                  <a:srgbClr val="A31515"/>
                </a:solidFill>
                <a:latin typeface="Consolas" panose="020B0609020204030204" pitchFamily="49" charset="0"/>
              </a:rPr>
              <a:t>-font-l'&gt;There are {{</a:t>
            </a:r>
            <a:r>
              <a:rPr lang="en-US" sz="1100" dirty="0" err="1">
                <a:solidFill>
                  <a:srgbClr val="A31515"/>
                </a:solidFill>
                <a:latin typeface="Consolas" panose="020B0609020204030204" pitchFamily="49" charset="0"/>
              </a:rPr>
              <a:t>vm.listItems.length</a:t>
            </a:r>
            <a:r>
              <a:rPr lang="en-US" sz="1100" dirty="0">
                <a:solidFill>
                  <a:srgbClr val="A31515"/>
                </a:solidFill>
                <a:latin typeface="Consolas" panose="020B0609020204030204" pitchFamily="49" charset="0"/>
              </a:rPr>
              <a:t>}} item(s) in {{</a:t>
            </a:r>
            <a:r>
              <a:rPr lang="en-US" sz="1100" dirty="0" err="1">
                <a:solidFill>
                  <a:srgbClr val="A31515"/>
                </a:solidFill>
                <a:latin typeface="Consolas" panose="020B0609020204030204" pitchFamily="49" charset="0"/>
              </a:rPr>
              <a:t>vm.listName</a:t>
            </a:r>
            <a:r>
              <a:rPr lang="en-US" sz="1100" dirty="0">
                <a:solidFill>
                  <a:srgbClr val="A31515"/>
                </a:solidFill>
                <a:latin typeface="Consolas" panose="020B0609020204030204" pitchFamily="49" charset="0"/>
              </a:rPr>
              <a:t>}} list&lt;/p&gt;</a:t>
            </a:r>
          </a:p>
          <a:p>
            <a:r>
              <a:rPr lang="en-US" sz="1100" dirty="0">
                <a:solidFill>
                  <a:srgbClr val="A31515"/>
                </a:solidFill>
                <a:latin typeface="Consolas" panose="020B0609020204030204" pitchFamily="49" charset="0"/>
              </a:rPr>
              <a:t>              &lt;table&gt;</a:t>
            </a:r>
          </a:p>
          <a:p>
            <a:r>
              <a:rPr lang="en-US" sz="1100" dirty="0">
                <a:solidFill>
                  <a:srgbClr val="A31515"/>
                </a:solidFill>
                <a:latin typeface="Consolas" panose="020B0609020204030204" pitchFamily="49" charset="0"/>
              </a:rPr>
              <a:t>                  &lt;</a:t>
            </a:r>
            <a:r>
              <a:rPr lang="en-US" sz="1100" dirty="0" err="1">
                <a:solidFill>
                  <a:srgbClr val="A31515"/>
                </a:solidFill>
                <a:latin typeface="Consolas" panose="020B0609020204030204" pitchFamily="49" charset="0"/>
              </a:rPr>
              <a:t>thead</a:t>
            </a:r>
            <a:r>
              <a:rPr lang="en-US" sz="1100" dirty="0">
                <a:solidFill>
                  <a:srgbClr val="A31515"/>
                </a:solidFill>
                <a:latin typeface="Consolas" panose="020B0609020204030204" pitchFamily="49" charset="0"/>
              </a:rPr>
              <a:t>&gt;&lt;</a:t>
            </a:r>
            <a:r>
              <a:rPr lang="en-US" sz="1100" dirty="0" err="1">
                <a:solidFill>
                  <a:srgbClr val="A31515"/>
                </a:solidFill>
                <a:latin typeface="Consolas" panose="020B0609020204030204" pitchFamily="49" charset="0"/>
              </a:rPr>
              <a:t>tr</a:t>
            </a:r>
            <a:r>
              <a:rPr lang="en-US" sz="1100" dirty="0">
                <a:solidFill>
                  <a:srgbClr val="A31515"/>
                </a:solidFill>
                <a:latin typeface="Consolas" panose="020B0609020204030204" pitchFamily="49" charset="0"/>
              </a:rPr>
              <a:t>&gt;</a:t>
            </a:r>
            <a:r>
              <a:rPr lang="en-US" sz="1100" dirty="0" err="1">
                <a:solidFill>
                  <a:srgbClr val="A31515"/>
                </a:solidFill>
                <a:latin typeface="Consolas" panose="020B0609020204030204" pitchFamily="49" charset="0"/>
              </a:rPr>
              <a:t>th</a:t>
            </a:r>
            <a:r>
              <a:rPr lang="en-US" sz="1100" dirty="0">
                <a:solidFill>
                  <a:srgbClr val="A31515"/>
                </a:solidFill>
                <a:latin typeface="Consolas" panose="020B0609020204030204" pitchFamily="49" charset="0"/>
              </a:rPr>
              <a:t>&gt;Title&lt;/</a:t>
            </a:r>
            <a:r>
              <a:rPr lang="en-US" sz="1100" dirty="0" err="1">
                <a:solidFill>
                  <a:srgbClr val="A31515"/>
                </a:solidFill>
                <a:latin typeface="Consolas" panose="020B0609020204030204" pitchFamily="49" charset="0"/>
              </a:rPr>
              <a:t>th</a:t>
            </a:r>
            <a:r>
              <a:rPr lang="en-US" sz="1100" dirty="0">
                <a:solidFill>
                  <a:srgbClr val="A31515"/>
                </a:solidFill>
                <a:latin typeface="Consolas" panose="020B0609020204030204" pitchFamily="49" charset="0"/>
              </a:rPr>
              <a:t>&gt;&lt;</a:t>
            </a:r>
            <a:r>
              <a:rPr lang="en-US" sz="1100" dirty="0" err="1">
                <a:solidFill>
                  <a:srgbClr val="A31515"/>
                </a:solidFill>
                <a:latin typeface="Consolas" panose="020B0609020204030204" pitchFamily="49" charset="0"/>
              </a:rPr>
              <a:t>th</a:t>
            </a:r>
            <a:r>
              <a:rPr lang="en-US" sz="1100" dirty="0">
                <a:solidFill>
                  <a:srgbClr val="A31515"/>
                </a:solidFill>
                <a:latin typeface="Consolas" panose="020B0609020204030204" pitchFamily="49" charset="0"/>
              </a:rPr>
              <a:t> /&gt;&lt;</a:t>
            </a:r>
            <a:r>
              <a:rPr lang="en-US" sz="1100" dirty="0" err="1">
                <a:solidFill>
                  <a:srgbClr val="A31515"/>
                </a:solidFill>
                <a:latin typeface="Consolas" panose="020B0609020204030204" pitchFamily="49" charset="0"/>
              </a:rPr>
              <a:t>th</a:t>
            </a:r>
            <a:r>
              <a:rPr lang="en-US" sz="1100" dirty="0">
                <a:solidFill>
                  <a:srgbClr val="A31515"/>
                </a:solidFill>
                <a:latin typeface="Consolas" panose="020B0609020204030204" pitchFamily="49" charset="0"/>
              </a:rPr>
              <a:t> /&gt;&lt;</a:t>
            </a:r>
            <a:r>
              <a:rPr lang="en-US" sz="1100" dirty="0" err="1">
                <a:solidFill>
                  <a:srgbClr val="A31515"/>
                </a:solidFill>
                <a:latin typeface="Consolas" panose="020B0609020204030204" pitchFamily="49" charset="0"/>
              </a:rPr>
              <a:t>tr</a:t>
            </a:r>
            <a:r>
              <a:rPr lang="en-US" sz="1100" dirty="0">
                <a:solidFill>
                  <a:srgbClr val="A31515"/>
                </a:solidFill>
                <a:latin typeface="Consolas" panose="020B0609020204030204" pitchFamily="49" charset="0"/>
              </a:rPr>
              <a:t>&gt;&lt;/</a:t>
            </a:r>
            <a:r>
              <a:rPr lang="en-US" sz="1100" dirty="0" err="1">
                <a:solidFill>
                  <a:srgbClr val="A31515"/>
                </a:solidFill>
                <a:latin typeface="Consolas" panose="020B0609020204030204" pitchFamily="49" charset="0"/>
              </a:rPr>
              <a:t>thead</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a:t>
            </a:r>
            <a:r>
              <a:rPr lang="en-US" sz="1100" dirty="0" err="1">
                <a:solidFill>
                  <a:srgbClr val="A31515"/>
                </a:solidFill>
                <a:latin typeface="Consolas" panose="020B0609020204030204" pitchFamily="49" charset="0"/>
              </a:rPr>
              <a:t>tbody</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a:t>
            </a:r>
            <a:r>
              <a:rPr lang="en-US" sz="1100" dirty="0" err="1">
                <a:solidFill>
                  <a:srgbClr val="A31515"/>
                </a:solidFill>
                <a:latin typeface="Consolas" panose="020B0609020204030204" pitchFamily="49" charset="0"/>
              </a:rPr>
              <a:t>tr</a:t>
            </a:r>
            <a:r>
              <a:rPr lang="en-US" sz="1100" dirty="0">
                <a:solidFill>
                  <a:srgbClr val="A31515"/>
                </a:solidFill>
                <a:latin typeface="Consolas" panose="020B0609020204030204" pitchFamily="49" charset="0"/>
              </a:rPr>
              <a:t> ng-repeat="item in </a:t>
            </a:r>
            <a:r>
              <a:rPr lang="en-US" sz="1100" dirty="0" err="1">
                <a:solidFill>
                  <a:srgbClr val="A31515"/>
                </a:solidFill>
                <a:latin typeface="Consolas" panose="020B0609020204030204" pitchFamily="49" charset="0"/>
              </a:rPr>
              <a:t>vm.listItems</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&lt;td&gt;&lt;input class=‘</a:t>
            </a:r>
            <a:r>
              <a:rPr lang="en-US" sz="1100" dirty="0" err="1">
                <a:solidFill>
                  <a:srgbClr val="A31515"/>
                </a:solidFill>
                <a:latin typeface="Consolas" panose="020B0609020204030204" pitchFamily="49" charset="0"/>
              </a:rPr>
              <a:t>ms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TextField</a:t>
            </a:r>
            <a:r>
              <a:rPr lang="en-US" sz="1100" dirty="0">
                <a:solidFill>
                  <a:srgbClr val="A31515"/>
                </a:solidFill>
                <a:latin typeface="Consolas" panose="020B0609020204030204" pitchFamily="49" charset="0"/>
              </a:rPr>
              <a:t>-field’ ng-model="</a:t>
            </a:r>
            <a:r>
              <a:rPr lang="en-US" sz="1100" dirty="0" err="1">
                <a:solidFill>
                  <a:srgbClr val="A31515"/>
                </a:solidFill>
                <a:latin typeface="Consolas" panose="020B0609020204030204" pitchFamily="49" charset="0"/>
              </a:rPr>
              <a:t>item.Title</a:t>
            </a:r>
            <a:r>
              <a:rPr lang="en-US" sz="1100" dirty="0">
                <a:solidFill>
                  <a:srgbClr val="A31515"/>
                </a:solidFill>
                <a:latin typeface="Consolas" panose="020B0609020204030204" pitchFamily="49" charset="0"/>
              </a:rPr>
              <a:t>" </a:t>
            </a:r>
            <a:r>
              <a:rPr lang="en-US" altLang="zh-CN" sz="1100" dirty="0">
                <a:solidFill>
                  <a:srgbClr val="A31515"/>
                </a:solidFill>
                <a:latin typeface="Consolas" panose="020B0609020204030204" pitchFamily="49" charset="0"/>
              </a:rPr>
              <a:t>/</a:t>
            </a:r>
            <a:r>
              <a:rPr lang="en-US" sz="1100" dirty="0">
                <a:solidFill>
                  <a:srgbClr val="A31515"/>
                </a:solidFill>
                <a:latin typeface="Consolas" panose="020B0609020204030204" pitchFamily="49" charset="0"/>
              </a:rPr>
              <a:t>&gt;&lt;/td&gt;</a:t>
            </a:r>
          </a:p>
          <a:p>
            <a:r>
              <a:rPr lang="en-US" sz="1100" dirty="0">
                <a:solidFill>
                  <a:srgbClr val="A31515"/>
                </a:solidFill>
                <a:latin typeface="Consolas" panose="020B0609020204030204" pitchFamily="49" charset="0"/>
              </a:rPr>
              <a:t>                      &lt;td&gt;&lt;button class="${</a:t>
            </a:r>
            <a:r>
              <a:rPr lang="en-US" sz="1100" dirty="0" err="1">
                <a:solidFill>
                  <a:srgbClr val="A31515"/>
                </a:solidFill>
                <a:latin typeface="Consolas" panose="020B0609020204030204" pitchFamily="49" charset="0"/>
              </a:rPr>
              <a:t>styles.button</a:t>
            </a:r>
            <a:r>
              <a:rPr lang="en-US" sz="1100" dirty="0">
                <a:solidFill>
                  <a:srgbClr val="A31515"/>
                </a:solidFill>
                <a:latin typeface="Consolas" panose="020B0609020204030204" pitchFamily="49" charset="0"/>
              </a:rPr>
              <a:t>}" ng-click="</a:t>
            </a:r>
            <a:r>
              <a:rPr lang="en-US" sz="1100" dirty="0" err="1">
                <a:solidFill>
                  <a:srgbClr val="A31515"/>
                </a:solidFill>
                <a:latin typeface="Consolas" panose="020B0609020204030204" pitchFamily="49" charset="0"/>
              </a:rPr>
              <a:t>vm.updateItem</a:t>
            </a:r>
            <a:r>
              <a:rPr lang="en-US" sz="1100" dirty="0">
                <a:solidFill>
                  <a:srgbClr val="A31515"/>
                </a:solidFill>
                <a:latin typeface="Consolas" panose="020B0609020204030204" pitchFamily="49" charset="0"/>
              </a:rPr>
              <a:t>(item)"&gt;&lt;label</a:t>
            </a:r>
          </a:p>
          <a:p>
            <a:r>
              <a:rPr lang="en-US" sz="1100" dirty="0">
                <a:solidFill>
                  <a:srgbClr val="A31515"/>
                </a:solidFill>
                <a:latin typeface="Consolas" panose="020B0609020204030204" pitchFamily="49" charset="0"/>
              </a:rPr>
              <a:t>		  class="${</a:t>
            </a:r>
            <a:r>
              <a:rPr lang="en-US" sz="1100" dirty="0" err="1">
                <a:solidFill>
                  <a:srgbClr val="A31515"/>
                </a:solidFill>
                <a:latin typeface="Consolas" panose="020B0609020204030204" pitchFamily="49" charset="0"/>
              </a:rPr>
              <a:t>styles.label</a:t>
            </a:r>
            <a:r>
              <a:rPr lang="en-US" sz="1100" dirty="0">
                <a:solidFill>
                  <a:srgbClr val="A31515"/>
                </a:solidFill>
                <a:latin typeface="Consolas" panose="020B0609020204030204" pitchFamily="49" charset="0"/>
              </a:rPr>
              <a:t>}"&gt;Update&lt;/label&gt;&lt;/button&gt;&lt;/td&gt;</a:t>
            </a:r>
          </a:p>
          <a:p>
            <a:r>
              <a:rPr lang="en-US" sz="1100" dirty="0">
                <a:solidFill>
                  <a:srgbClr val="A31515"/>
                </a:solidFill>
                <a:latin typeface="Consolas" panose="020B0609020204030204" pitchFamily="49" charset="0"/>
              </a:rPr>
              <a:t>                      …</a:t>
            </a:r>
          </a:p>
          <a:p>
            <a:r>
              <a:rPr lang="en-US" sz="1100" dirty="0">
                <a:solidFill>
                  <a:srgbClr val="A31515"/>
                </a:solidFill>
                <a:latin typeface="Consolas" panose="020B0609020204030204" pitchFamily="49" charset="0"/>
              </a:rPr>
              <a:t>                    &lt;/</a:t>
            </a:r>
            <a:r>
              <a:rPr lang="en-US" sz="1100" dirty="0" err="1">
                <a:solidFill>
                  <a:srgbClr val="A31515"/>
                </a:solidFill>
                <a:latin typeface="Consolas" panose="020B0609020204030204" pitchFamily="49" charset="0"/>
              </a:rPr>
              <a:t>tr</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a:t>
            </a:r>
            <a:r>
              <a:rPr lang="en-US" sz="1100" dirty="0" err="1">
                <a:solidFill>
                  <a:srgbClr val="A31515"/>
                </a:solidFill>
                <a:latin typeface="Consolas" panose="020B0609020204030204" pitchFamily="49" charset="0"/>
              </a:rPr>
              <a:t>tbody</a:t>
            </a:r>
            <a:r>
              <a:rPr lang="en-US" sz="1100" dirty="0">
                <a:solidFill>
                  <a:srgbClr val="A31515"/>
                </a:solidFill>
                <a:latin typeface="Consolas" panose="020B0609020204030204" pitchFamily="49" charset="0"/>
              </a:rPr>
              <a:t>&gt;</a:t>
            </a:r>
          </a:p>
          <a:p>
            <a:r>
              <a:rPr lang="en-US" sz="1100" dirty="0">
                <a:solidFill>
                  <a:srgbClr val="A31515"/>
                </a:solidFill>
                <a:latin typeface="Consolas" panose="020B0609020204030204" pitchFamily="49" charset="0"/>
              </a:rPr>
              <a:t>              &lt;/table&gt;</a:t>
            </a:r>
          </a:p>
          <a:p>
            <a:r>
              <a:rPr lang="en-US" sz="1100" dirty="0">
                <a:solidFill>
                  <a:srgbClr val="A31515"/>
                </a:solidFill>
                <a:latin typeface="Consolas" panose="020B0609020204030204" pitchFamily="49" charset="0"/>
              </a:rPr>
              <a:t>            &lt;/div&gt;</a:t>
            </a:r>
          </a:p>
          <a:p>
            <a:r>
              <a:rPr lang="en-US" sz="1100" dirty="0">
                <a:solidFill>
                  <a:srgbClr val="A31515"/>
                </a:solidFill>
                <a:latin typeface="Consolas" panose="020B0609020204030204" pitchFamily="49" charset="0"/>
              </a:rPr>
              <a:t>	…</a:t>
            </a:r>
          </a:p>
          <a:p>
            <a:r>
              <a:rPr lang="en-US" sz="1100" dirty="0">
                <a:solidFill>
                  <a:srgbClr val="A31515"/>
                </a:solidFill>
                <a:latin typeface="Consolas" panose="020B0609020204030204" pitchFamily="49" charset="0"/>
              </a:rPr>
              <a:t>          &lt;/div&gt;</a:t>
            </a:r>
          </a:p>
          <a:p>
            <a:r>
              <a:rPr lang="en-US" sz="1100" dirty="0">
                <a:solidFill>
                  <a:srgbClr val="A31515"/>
                </a:solidFill>
                <a:latin typeface="Consolas" panose="020B0609020204030204" pitchFamily="49" charset="0"/>
              </a:rPr>
              <a:t>        &lt;/div&gt;`;</a:t>
            </a:r>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.$injector</a:t>
            </a:r>
            <a:r>
              <a:rPr lang="en-US" sz="1100" dirty="0">
                <a:latin typeface="Consolas" panose="020B0609020204030204" pitchFamily="49" charset="0"/>
              </a:rPr>
              <a:t> = </a:t>
            </a:r>
            <a:r>
              <a:rPr lang="en-US" sz="1100" dirty="0" err="1">
                <a:latin typeface="Consolas" panose="020B0609020204030204" pitchFamily="49" charset="0"/>
              </a:rPr>
              <a:t>angular.bootstrap</a:t>
            </a:r>
            <a:r>
              <a:rPr lang="en-US" sz="1100" dirty="0">
                <a:latin typeface="Consolas" panose="020B0609020204030204" pitchFamily="49" charset="0"/>
              </a:rPr>
              <a:t>(</a:t>
            </a:r>
            <a:r>
              <a:rPr lang="en-US" sz="1100" dirty="0" err="1">
                <a:latin typeface="Consolas" panose="020B0609020204030204" pitchFamily="49" charset="0"/>
              </a:rPr>
              <a:t>this.domElement</a:t>
            </a:r>
            <a:r>
              <a:rPr lang="en-US" sz="1100" dirty="0">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angularApp</a:t>
            </a:r>
            <a:r>
              <a:rPr lang="en-US" sz="1100" dirty="0">
                <a:solidFill>
                  <a:srgbClr val="A31515"/>
                </a:solidFill>
                <a:latin typeface="Consolas" panose="020B0609020204030204" pitchFamily="49" charset="0"/>
              </a:rPr>
              <a:t>'</a:t>
            </a:r>
            <a:r>
              <a:rPr lang="en-US" sz="1100" dirty="0">
                <a:latin typeface="Consolas" panose="020B0609020204030204" pitchFamily="49" charset="0"/>
              </a:rPr>
              <a:t>]);</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latin typeface="Consolas" panose="020B0609020204030204" pitchFamily="49" charset="0"/>
              </a:rPr>
              <a:t>.$</a:t>
            </a:r>
            <a:r>
              <a:rPr lang="en-US" sz="1100" dirty="0" err="1">
                <a:latin typeface="Consolas" panose="020B0609020204030204" pitchFamily="49" charset="0"/>
              </a:rPr>
              <a:t>injector.get</a:t>
            </a:r>
            <a:r>
              <a:rPr lang="en-US" sz="1100" dirty="0">
                <a:latin typeface="Consolas" panose="020B0609020204030204" pitchFamily="49" charset="0"/>
              </a:rPr>
              <a: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rootScope</a:t>
            </a:r>
            <a:r>
              <a:rPr lang="en-US" sz="1100" dirty="0">
                <a:solidFill>
                  <a:srgbClr val="A31515"/>
                </a:solidFill>
                <a:latin typeface="Consolas" panose="020B0609020204030204" pitchFamily="49" charset="0"/>
              </a:rPr>
              <a:t>'</a:t>
            </a:r>
            <a:r>
              <a:rPr lang="en-US" sz="1100" dirty="0">
                <a:latin typeface="Consolas" panose="020B0609020204030204" pitchFamily="49" charset="0"/>
              </a:rPr>
              <a:t>).$broadcast(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init</a:t>
            </a:r>
            <a:r>
              <a:rPr lang="en-US" sz="1100" dirty="0">
                <a:solidFill>
                  <a:srgbClr val="A31515"/>
                </a:solidFill>
                <a:latin typeface="Consolas" panose="020B0609020204030204" pitchFamily="49" charset="0"/>
              </a:rPr>
              <a:t>'</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siteUrl</a:t>
            </a:r>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.context.pageContext.web.absoluteUrl</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err="1">
                <a:latin typeface="Consolas" panose="020B0609020204030204" pitchFamily="49" charset="0"/>
              </a:rPr>
              <a:t>listName</a:t>
            </a:r>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.listName</a:t>
            </a:r>
            <a:endParaRPr lang="en-US" sz="1100" dirty="0">
              <a:latin typeface="Consolas" panose="020B0609020204030204" pitchFamily="49" charset="0"/>
            </a:endParaRPr>
          </a:p>
          <a:p>
            <a:r>
              <a:rPr lang="en-US" sz="1100" dirty="0">
                <a:latin typeface="Consolas" panose="020B0609020204030204" pitchFamily="49" charset="0"/>
              </a:rPr>
              <a:t>     });</a:t>
            </a:r>
          </a:p>
          <a:p>
            <a:r>
              <a:rPr lang="en-US" altLang="zh-CN" sz="1100" dirty="0">
                <a:latin typeface="Consolas" panose="020B0609020204030204" pitchFamily="49" charset="0"/>
              </a:rPr>
              <a:t>}</a:t>
            </a:r>
            <a:endParaRPr lang="en-US" sz="1100" dirty="0">
              <a:latin typeface="Consolas" panose="020B0609020204030204" pitchFamily="49" charset="0"/>
            </a:endParaRPr>
          </a:p>
        </p:txBody>
      </p:sp>
    </p:spTree>
    <p:extLst>
      <p:ext uri="{BB962C8B-B14F-4D97-AF65-F5344CB8AC3E}">
        <p14:creationId xmlns:p14="http://schemas.microsoft.com/office/powerpoint/2010/main" val="1410818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dirty="0"/>
              <a:t>Implement web part’s CSS styles</a:t>
            </a:r>
          </a:p>
        </p:txBody>
      </p:sp>
      <p:sp>
        <p:nvSpPr>
          <p:cNvPr id="3" name="Text Placeholder 2"/>
          <p:cNvSpPr>
            <a:spLocks noGrp="1"/>
          </p:cNvSpPr>
          <p:nvPr>
            <p:ph type="body" sz="quarter" idx="10"/>
          </p:nvPr>
        </p:nvSpPr>
        <p:spPr>
          <a:xfrm>
            <a:off x="274638" y="1048990"/>
            <a:ext cx="5802889" cy="849463"/>
          </a:xfrm>
        </p:spPr>
        <p:txBody>
          <a:bodyPr/>
          <a:lstStyle/>
          <a:p>
            <a:pPr marL="0" indent="0">
              <a:buNone/>
            </a:pPr>
            <a:r>
              <a:rPr lang="en-US" sz="2400" dirty="0"/>
              <a:t>Define the CSS styles for the web part in the </a:t>
            </a:r>
            <a:r>
              <a:rPr lang="en-US" sz="2400" b="1" dirty="0"/>
              <a:t>&lt;web part name&gt;.</a:t>
            </a:r>
            <a:r>
              <a:rPr lang="en-US" sz="2400" b="1" dirty="0" err="1"/>
              <a:t>module.scss</a:t>
            </a:r>
            <a:r>
              <a:rPr lang="en-US" sz="2400" b="1" dirty="0"/>
              <a:t> </a:t>
            </a:r>
            <a:r>
              <a:rPr lang="en-US" sz="2400" dirty="0"/>
              <a:t>file.</a:t>
            </a:r>
          </a:p>
        </p:txBody>
      </p:sp>
      <p:sp>
        <p:nvSpPr>
          <p:cNvPr id="5" name="TextBox 4"/>
          <p:cNvSpPr txBox="1"/>
          <p:nvPr/>
        </p:nvSpPr>
        <p:spPr>
          <a:xfrm>
            <a:off x="6077527" y="953281"/>
            <a:ext cx="6358948" cy="5989332"/>
          </a:xfrm>
          <a:prstGeom prst="rect">
            <a:avLst/>
          </a:prstGeom>
          <a:noFill/>
        </p:spPr>
        <p:txBody>
          <a:bodyPr wrap="square" lIns="182880" tIns="146304" rIns="182880" bIns="146304" rtlCol="0">
            <a:spAutoFit/>
          </a:bodyPr>
          <a:lstStyle/>
          <a:p>
            <a:r>
              <a:rPr lang="en-US" sz="1000" dirty="0">
                <a:solidFill>
                  <a:srgbClr val="800000"/>
                </a:solidFill>
                <a:latin typeface="Consolas" panose="020B0609020204030204" pitchFamily="49" charset="0"/>
              </a:rPr>
              <a:t>.</a:t>
            </a:r>
            <a:r>
              <a:rPr lang="en-US" sz="1000" dirty="0" err="1">
                <a:solidFill>
                  <a:srgbClr val="800000"/>
                </a:solidFill>
                <a:latin typeface="Consolas" panose="020B0609020204030204" pitchFamily="49" charset="0"/>
              </a:rPr>
              <a:t>helloWorld</a:t>
            </a:r>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.container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max-width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700px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0px </a:t>
            </a:r>
            <a:r>
              <a:rPr lang="en-US" sz="1000" dirty="0">
                <a:solidFill>
                  <a:srgbClr val="0000E1"/>
                </a:solidFill>
                <a:latin typeface="Consolas" panose="020B0609020204030204" pitchFamily="49" charset="0"/>
              </a:rPr>
              <a:t>auto</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box-shadow</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2px 4px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0.2), 0 25px 50px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(0, 0, 0, 0.1)</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.row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padding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20px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a:t>
            </a:r>
            <a:r>
              <a:rPr lang="en-US" sz="1000" dirty="0" err="1">
                <a:solidFill>
                  <a:srgbClr val="800000"/>
                </a:solidFill>
                <a:latin typeface="Consolas" panose="020B0609020204030204" pitchFamily="49" charset="0"/>
              </a:rPr>
              <a:t>listItem</a:t>
            </a:r>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max-width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715px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5px</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auto</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5px</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auto</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box-shadow</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0 4px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0.2), 0 25px 50px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(0, 0, 0, 0.1)</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.button {</a:t>
            </a:r>
          </a:p>
          <a:p>
            <a:r>
              <a:rPr lang="en-US" sz="1000" dirty="0">
                <a:solidFill>
                  <a:srgbClr val="800000"/>
                </a:solidFill>
                <a:latin typeface="Consolas" panose="020B0609020204030204" pitchFamily="49" charset="0"/>
              </a:rPr>
              <a:t>    // Our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text-decoration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none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 Primary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min-width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80px</a:t>
            </a:r>
            <a:r>
              <a:rPr lang="en-US" sz="1000" dirty="0">
                <a:latin typeface="Consolas" panose="020B0609020204030204" pitchFamily="49" charset="0"/>
              </a:rPr>
              <a:t>; </a:t>
            </a:r>
            <a:r>
              <a:rPr lang="en-US" sz="1000" dirty="0">
                <a:solidFill>
                  <a:srgbClr val="FF0000"/>
                </a:solidFill>
                <a:latin typeface="Consolas" panose="020B0609020204030204" pitchFamily="49" charset="0"/>
              </a:rPr>
              <a:t>background-color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#0078d7</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border-color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#0078d7</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ffffff</a:t>
            </a:r>
            <a:r>
              <a:rPr lang="en-US" sz="1000" dirty="0">
                <a:latin typeface="Consolas" panose="020B0609020204030204" pitchFamily="49" charset="0"/>
              </a:rPr>
              <a:t>;</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 Basic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outline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transparent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position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relative</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font-family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"Segoe UI </a:t>
            </a:r>
            <a:r>
              <a:rPr lang="en-US" sz="1000" dirty="0" err="1">
                <a:solidFill>
                  <a:srgbClr val="0000E1"/>
                </a:solidFill>
                <a:latin typeface="Consolas" panose="020B0609020204030204" pitchFamily="49" charset="0"/>
              </a:rPr>
              <a:t>WestEuropean</a:t>
            </a:r>
            <a:r>
              <a:rPr lang="en-US" sz="1000" dirty="0">
                <a:solidFill>
                  <a:srgbClr val="0000E1"/>
                </a:solidFill>
                <a:latin typeface="Consolas" panose="020B0609020204030204" pitchFamily="49" charset="0"/>
              </a:rPr>
              <a:t>","Segoe UI",-apple-system,BlinkMacSystemFont,</a:t>
            </a:r>
            <a:r>
              <a:rPr lang="en-US" sz="1000" dirty="0" err="1">
                <a:solidFill>
                  <a:srgbClr val="0000E1"/>
                </a:solidFill>
                <a:latin typeface="Consolas" panose="020B0609020204030204" pitchFamily="49" charset="0"/>
              </a:rPr>
              <a:t>Roboto</a:t>
            </a:r>
            <a:r>
              <a:rPr lang="en-US" sz="1000" dirty="0">
                <a:solidFill>
                  <a:srgbClr val="0000E1"/>
                </a:solidFill>
                <a:latin typeface="Consolas" panose="020B0609020204030204" pitchFamily="49" charset="0"/>
              </a:rPr>
              <a:t>,"Helvetica </a:t>
            </a:r>
            <a:r>
              <a:rPr lang="en-US" sz="1000" dirty="0" err="1">
                <a:solidFill>
                  <a:srgbClr val="0000E1"/>
                </a:solidFill>
                <a:latin typeface="Consolas" panose="020B0609020204030204" pitchFamily="49" charset="0"/>
              </a:rPr>
              <a:t>Neue",sans</a:t>
            </a:r>
            <a:r>
              <a:rPr lang="en-US" sz="1000" dirty="0">
                <a:solidFill>
                  <a:srgbClr val="0000E1"/>
                </a:solidFill>
                <a:latin typeface="Consolas" panose="020B0609020204030204" pitchFamily="49" charset="0"/>
              </a:rPr>
              <a:t>-serif</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a:t>
            </a:r>
            <a:r>
              <a:rPr lang="en-US" sz="1000" dirty="0" err="1">
                <a:solidFill>
                  <a:srgbClr val="FF0000"/>
                </a:solidFill>
                <a:latin typeface="Consolas" panose="020B0609020204030204" pitchFamily="49" charset="0"/>
              </a:rPr>
              <a:t>webkit</a:t>
            </a:r>
            <a:r>
              <a:rPr lang="en-US" sz="1000" dirty="0">
                <a:solidFill>
                  <a:srgbClr val="FF0000"/>
                </a:solidFill>
                <a:latin typeface="Consolas" panose="020B0609020204030204" pitchFamily="49" charset="0"/>
              </a:rPr>
              <a:t>-font-smoothing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err="1">
                <a:solidFill>
                  <a:srgbClr val="0000E1"/>
                </a:solidFill>
                <a:latin typeface="Consolas" panose="020B0609020204030204" pitchFamily="49" charset="0"/>
              </a:rPr>
              <a:t>antialiased</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font-size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14px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font-weight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400</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border-width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text-align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center</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cursor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pointer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display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inline-block</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padding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16px</a:t>
            </a:r>
            <a:r>
              <a:rPr lang="en-US" sz="1000" dirty="0">
                <a:latin typeface="Consolas" panose="020B0609020204030204" pitchFamily="49" charset="0"/>
              </a:rPr>
              <a:t>;</a:t>
            </a:r>
          </a:p>
          <a:p>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.label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font-weight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600</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font-size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14px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line-height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4px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vertical-align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top</a:t>
            </a:r>
            <a:r>
              <a:rPr lang="en-US" sz="1000" dirty="0">
                <a:latin typeface="Consolas" panose="020B0609020204030204" pitchFamily="49" charset="0"/>
              </a:rPr>
              <a:t>; </a:t>
            </a:r>
            <a:r>
              <a:rPr lang="en-US" sz="1000" dirty="0">
                <a:solidFill>
                  <a:srgbClr val="FF0000"/>
                </a:solidFill>
                <a:latin typeface="Consolas" panose="020B0609020204030204" pitchFamily="49" charset="0"/>
              </a:rPr>
              <a:t>display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inline-block</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a:t>
            </a:r>
          </a:p>
          <a:p>
            <a:endParaRPr lang="en-US" sz="1000" dirty="0">
              <a:latin typeface="Consolas" panose="020B0609020204030204" pitchFamily="49" charset="0"/>
            </a:endParaRPr>
          </a:p>
        </p:txBody>
      </p:sp>
    </p:spTree>
    <p:extLst>
      <p:ext uri="{BB962C8B-B14F-4D97-AF65-F5344CB8AC3E}">
        <p14:creationId xmlns:p14="http://schemas.microsoft.com/office/powerpoint/2010/main" val="40674522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Angular 1.x</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 the Angular data service and controller</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Define the Angular main module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Register the Angular application with the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268071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 the Angular data service and controller</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Define the Angular main module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Register the Angular application with the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data service</a:t>
            </a:r>
            <a:br>
              <a:rPr lang="en-US"/>
            </a:br>
            <a:endParaRPr lang="en-US"/>
          </a:p>
        </p:txBody>
      </p:sp>
      <p:sp>
        <p:nvSpPr>
          <p:cNvPr id="3" name="Text Placeholder 2"/>
          <p:cNvSpPr>
            <a:spLocks noGrp="1"/>
          </p:cNvSpPr>
          <p:nvPr>
            <p:ph type="body" sz="quarter" idx="10"/>
          </p:nvPr>
        </p:nvSpPr>
        <p:spPr>
          <a:xfrm>
            <a:off x="274638" y="1212850"/>
            <a:ext cx="11887200" cy="4431983"/>
          </a:xfrm>
        </p:spPr>
        <p:txBody>
          <a:bodyPr/>
          <a:lstStyle/>
          <a:p>
            <a:pPr marL="0" indent="0">
              <a:buNone/>
            </a:pPr>
            <a:r>
              <a:rPr lang="en-US" sz="2400" dirty="0"/>
              <a:t>The sample app Angular data service creates 2 interfaces and one implementation.</a:t>
            </a:r>
          </a:p>
          <a:p>
            <a:r>
              <a:rPr lang="en-US" sz="2400" dirty="0"/>
              <a:t>Interface representing a list item in your application</a:t>
            </a:r>
          </a:p>
          <a:p>
            <a:endParaRPr lang="en-US" sz="2400" dirty="0"/>
          </a:p>
          <a:p>
            <a:pPr marL="0" indent="0">
              <a:buNone/>
            </a:pPr>
            <a:endParaRPr lang="en-US" sz="2400" dirty="0"/>
          </a:p>
          <a:p>
            <a:r>
              <a:rPr lang="en-US" sz="2400" dirty="0"/>
              <a:t>Interface of the data service defining the public methods for creating, </a:t>
            </a:r>
            <a:r>
              <a:rPr lang="en-US" altLang="zh-CN" sz="2400" dirty="0"/>
              <a:t>reading, </a:t>
            </a:r>
            <a:r>
              <a:rPr lang="en-US" sz="2400" dirty="0"/>
              <a:t>updating and deleting </a:t>
            </a:r>
            <a:r>
              <a:rPr lang="en-US" altLang="zh-CN" sz="2400" dirty="0"/>
              <a:t>list</a:t>
            </a:r>
            <a:r>
              <a:rPr lang="en-US" sz="2400" dirty="0"/>
              <a:t> items(CRUD)</a:t>
            </a:r>
          </a:p>
          <a:p>
            <a:endParaRPr lang="en-US" sz="2400" dirty="0"/>
          </a:p>
          <a:p>
            <a:endParaRPr lang="en-US" sz="2400" dirty="0"/>
          </a:p>
          <a:p>
            <a:endParaRPr lang="en-US" sz="2400" dirty="0"/>
          </a:p>
          <a:p>
            <a:r>
              <a:rPr lang="en-US" sz="2400" dirty="0"/>
              <a:t>Class implementing public methods of the data service interface, as well as private methods internally used by the CRUD methods</a:t>
            </a:r>
          </a:p>
        </p:txBody>
      </p:sp>
      <p:sp>
        <p:nvSpPr>
          <p:cNvPr id="5" name="TextBox 4"/>
          <p:cNvSpPr txBox="1"/>
          <p:nvPr/>
        </p:nvSpPr>
        <p:spPr>
          <a:xfrm>
            <a:off x="745629" y="1985094"/>
            <a:ext cx="3600400" cy="1034129"/>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IListItem</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Title: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7" name="TextBox 6"/>
          <p:cNvSpPr txBox="1"/>
          <p:nvPr/>
        </p:nvSpPr>
        <p:spPr>
          <a:xfrm>
            <a:off x="745629" y="3497262"/>
            <a:ext cx="11224864" cy="140346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interface </a:t>
            </a:r>
            <a:r>
              <a:rPr lang="en-US" sz="1200" err="1">
                <a:latin typeface="Consolas" panose="020B0609020204030204" pitchFamily="49" charset="0"/>
              </a:rPr>
              <a:t>IDataService</a:t>
            </a:r>
            <a:r>
              <a:rPr lang="en-US" sz="1200">
                <a:latin typeface="Consolas" panose="020B0609020204030204" pitchFamily="49" charset="0"/>
              </a:rPr>
              <a:t> {</a:t>
            </a:r>
          </a:p>
          <a:p>
            <a:r>
              <a:rPr lang="en-US" sz="1200">
                <a:solidFill>
                  <a:srgbClr val="0000FF"/>
                </a:solidFill>
                <a:latin typeface="Consolas" panose="020B0609020204030204" pitchFamily="49" charset="0"/>
              </a:rPr>
              <a:t>  </a:t>
            </a:r>
            <a:r>
              <a:rPr lang="en-US" sz="1200" err="1">
                <a:latin typeface="Consolas" panose="020B0609020204030204" pitchFamily="49" charset="0"/>
              </a:rPr>
              <a:t>getListItems</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err="1">
                <a:latin typeface="Consolas" panose="020B0609020204030204" pitchFamily="49" charset="0"/>
              </a:rPr>
              <a:t>IListItem</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addListItem</a:t>
            </a:r>
            <a:r>
              <a:rPr lang="en-US" sz="1200">
                <a:latin typeface="Consolas" panose="020B0609020204030204" pitchFamily="49" charset="0"/>
              </a:rPr>
              <a:t>: (</a:t>
            </a:r>
            <a:r>
              <a:rPr lang="en-US" sz="1200" err="1">
                <a:latin typeface="Consolas" panose="020B0609020204030204" pitchFamily="49" charset="0"/>
              </a:rPr>
              <a:t>listTitle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updateListItem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&lt;{}&gt;;</a:t>
            </a:r>
          </a:p>
          <a:p>
            <a:r>
              <a:rPr lang="en-US" sz="1200">
                <a:latin typeface="Consolas" panose="020B0609020204030204" pitchFamily="49" charset="0"/>
              </a:rPr>
              <a:t>  </a:t>
            </a:r>
            <a:r>
              <a:rPr lang="en-US" sz="1200" err="1">
                <a:latin typeface="Consolas" panose="020B0609020204030204" pitchFamily="49" charset="0"/>
              </a:rPr>
              <a:t>deleteListItem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a:t>
            </a:r>
            <a:endParaRPr lang="en-US" sz="1200"/>
          </a:p>
        </p:txBody>
      </p:sp>
      <p:sp>
        <p:nvSpPr>
          <p:cNvPr id="8" name="TextBox 7"/>
          <p:cNvSpPr txBox="1"/>
          <p:nvPr/>
        </p:nvSpPr>
        <p:spPr>
          <a:xfrm>
            <a:off x="745629" y="5585494"/>
            <a:ext cx="5752256"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default class </a:t>
            </a:r>
            <a:r>
              <a:rPr lang="en-US" sz="1200" err="1">
                <a:latin typeface="Consolas" panose="020B0609020204030204" pitchFamily="49" charset="0"/>
              </a:rPr>
              <a:t>DataService</a:t>
            </a:r>
            <a:r>
              <a:rPr lang="en-US" sz="1200">
                <a:solidFill>
                  <a:srgbClr val="0000FF"/>
                </a:solidFill>
                <a:latin typeface="Consolas" panose="020B0609020204030204" pitchFamily="49" charset="0"/>
              </a:rPr>
              <a:t> implements </a:t>
            </a:r>
            <a:r>
              <a:rPr lang="en-US" sz="1200" err="1">
                <a:latin typeface="Consolas" panose="020B0609020204030204" pitchFamily="49" charset="0"/>
              </a:rPr>
              <a:t>IDataService</a:t>
            </a:r>
            <a:endParaRPr lang="en-US" sz="1200">
              <a:latin typeface="Consolas" panose="020B0609020204030204" pitchFamily="49" charset="0"/>
            </a:endParaRPr>
          </a:p>
        </p:txBody>
      </p:sp>
    </p:spTree>
    <p:extLst>
      <p:ext uri="{BB962C8B-B14F-4D97-AF65-F5344CB8AC3E}">
        <p14:creationId xmlns:p14="http://schemas.microsoft.com/office/powerpoint/2010/main" val="8567189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digest value</a:t>
            </a:r>
            <a:br>
              <a:rPr lang="en-US"/>
            </a:br>
            <a:endParaRPr lang="en-US"/>
          </a:p>
        </p:txBody>
      </p:sp>
      <p:sp>
        <p:nvSpPr>
          <p:cNvPr id="3" name="Text Placeholder 2"/>
          <p:cNvSpPr>
            <a:spLocks noGrp="1"/>
          </p:cNvSpPr>
          <p:nvPr>
            <p:ph type="body" sz="quarter" idx="10"/>
          </p:nvPr>
        </p:nvSpPr>
        <p:spPr>
          <a:xfrm>
            <a:off x="274638" y="1212850"/>
            <a:ext cx="11887200" cy="1255728"/>
          </a:xfrm>
        </p:spPr>
        <p:txBody>
          <a:bodyPr/>
          <a:lstStyle/>
          <a:p>
            <a:r>
              <a:rPr lang="en-US" sz="2400" dirty="0"/>
              <a:t>The current digest value is required for Create, Update and Delete operations on list items</a:t>
            </a:r>
          </a:p>
          <a:p>
            <a:r>
              <a:rPr lang="en-US" sz="2400" dirty="0"/>
              <a:t>Create a method to obtain the digest</a:t>
            </a:r>
          </a:p>
        </p:txBody>
      </p:sp>
      <p:sp>
        <p:nvSpPr>
          <p:cNvPr id="9" name="TextBox 8"/>
          <p:cNvSpPr txBox="1"/>
          <p:nvPr/>
        </p:nvSpPr>
        <p:spPr>
          <a:xfrm>
            <a:off x="471766" y="2491583"/>
            <a:ext cx="11690072" cy="3958007"/>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 private </a:t>
            </a:r>
            <a:r>
              <a:rPr lang="en-US" sz="1400" dirty="0" err="1">
                <a:latin typeface="Consolas" panose="020B0609020204030204" pitchFamily="49" charset="0"/>
              </a:rPr>
              <a:t>getRequestDigest</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a:t>
            </a:r>
            <a:r>
              <a:rPr lang="en-US" sz="1400" dirty="0" err="1">
                <a:latin typeface="Consolas" panose="020B0609020204030204" pitchFamily="49" charset="0"/>
              </a:rPr>
              <a:t>angular.IPromise</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FF"/>
                </a:solidFill>
                <a:latin typeface="Consolas" panose="020B0609020204030204" pitchFamily="49" charset="0"/>
              </a:rPr>
              <a:t> </a:t>
            </a:r>
            <a:r>
              <a:rPr lang="en-US" sz="1400" dirty="0">
                <a:latin typeface="Consolas" panose="020B0609020204030204" pitchFamily="49" charset="0"/>
              </a:rPr>
              <a:t>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this.$</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err="1">
                <a:latin typeface="Consolas" panose="020B0609020204030204" pitchFamily="49" charset="0"/>
              </a:rPr>
              <a:t>siteUrl</a:t>
            </a:r>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contextinfo</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'POST'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FormDigestValue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result.data.FormDigestValue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endParaRPr lang="en-US" sz="1400" dirty="0"/>
          </a:p>
        </p:txBody>
      </p:sp>
    </p:spTree>
    <p:extLst>
      <p:ext uri="{BB962C8B-B14F-4D97-AF65-F5344CB8AC3E}">
        <p14:creationId xmlns:p14="http://schemas.microsoft.com/office/powerpoint/2010/main" val="195135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a:t>Get List Item Entity Type</a:t>
            </a:r>
          </a:p>
        </p:txBody>
      </p:sp>
      <p:sp>
        <p:nvSpPr>
          <p:cNvPr id="5" name="TextBox 4"/>
          <p:cNvSpPr txBox="1"/>
          <p:nvPr/>
        </p:nvSpPr>
        <p:spPr>
          <a:xfrm>
            <a:off x="510133" y="2460806"/>
            <a:ext cx="11416209" cy="3988784"/>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err="1">
                <a:latin typeface="Consolas" panose="020B0609020204030204" pitchFamily="49" charset="0"/>
              </a:rPr>
              <a:t>getListItemEntityTypeFullName</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string, </a:t>
            </a:r>
            <a:r>
              <a:rPr lang="en-US" sz="1400" dirty="0" err="1">
                <a:latin typeface="Consolas" panose="020B0609020204030204" pitchFamily="49" charset="0"/>
              </a:rPr>
              <a:t>listName</a:t>
            </a:r>
            <a:r>
              <a:rPr lang="en-US" sz="1400" dirty="0">
                <a:latin typeface="Consolas" panose="020B0609020204030204" pitchFamily="49" charset="0"/>
              </a:rPr>
              <a:t>: string): </a:t>
            </a:r>
            <a:r>
              <a:rPr lang="en-US" sz="1400" dirty="0" err="1">
                <a:latin typeface="Consolas" panose="020B0609020204030204" pitchFamily="49" charset="0"/>
              </a:rPr>
              <a:t>angular.IPromise</a:t>
            </a:r>
            <a:r>
              <a:rPr lang="en-US" sz="1400" dirty="0">
                <a:latin typeface="Consolas" panose="020B0609020204030204" pitchFamily="49" charset="0"/>
              </a:rPr>
              <a:t>&lt;string&gt;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siteUrl</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}')?$select=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'GET'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ListItemEntityTypeFullName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result.data.ListItemEntityTypeFullName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p>
        </p:txBody>
      </p:sp>
    </p:spTree>
    <p:extLst>
      <p:ext uri="{BB962C8B-B14F-4D97-AF65-F5344CB8AC3E}">
        <p14:creationId xmlns:p14="http://schemas.microsoft.com/office/powerpoint/2010/main" val="30075173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4727448"/>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 public</a:t>
            </a:r>
            <a:r>
              <a:rPr lang="en-US" sz="1200" dirty="0">
                <a:latin typeface="Consolas" panose="020B0609020204030204" pitchFamily="49" charset="0"/>
              </a:rPr>
              <a:t> </a:t>
            </a:r>
            <a:r>
              <a:rPr lang="en-US" sz="1200" dirty="0" err="1">
                <a:latin typeface="Consolas" panose="020B0609020204030204" pitchFamily="49" charset="0"/>
              </a:rPr>
              <a:t>getListItems</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url: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}')/items?$select=</a:t>
            </a:r>
            <a:r>
              <a:rPr lang="en-US" sz="1200" dirty="0" err="1">
                <a:solidFill>
                  <a:srgbClr val="A31515"/>
                </a:solidFill>
                <a:latin typeface="Consolas" panose="020B0609020204030204" pitchFamily="49" charset="0"/>
              </a:rPr>
              <a:t>Id,Title</a:t>
            </a:r>
            <a:r>
              <a:rPr lang="en-US" sz="1200" dirty="0">
                <a:solidFill>
                  <a:srgbClr val="A31515"/>
                </a:solidFill>
                <a:latin typeface="Consolas" panose="020B0609020204030204" pitchFamily="49" charset="0"/>
              </a:rPr>
              <a:t>&amp;$</a:t>
            </a:r>
            <a:r>
              <a:rPr lang="en-US" sz="1200" dirty="0" err="1">
                <a:solidFill>
                  <a:srgbClr val="A31515"/>
                </a:solidFill>
                <a:latin typeface="Consolas" panose="020B0609020204030204" pitchFamily="49" charset="0"/>
              </a:rPr>
              <a:t>orderby</a:t>
            </a:r>
            <a:r>
              <a:rPr lang="en-US" sz="1200" dirty="0">
                <a:solidFill>
                  <a:srgbClr val="A31515"/>
                </a:solidFill>
                <a:latin typeface="Consolas" panose="020B0609020204030204" pitchFamily="49" charset="0"/>
              </a:rPr>
              <a:t>=ID </a:t>
            </a:r>
            <a:r>
              <a:rPr lang="en-US" sz="1200" dirty="0" err="1">
                <a:solidFill>
                  <a:srgbClr val="A31515"/>
                </a:solidFill>
                <a:latin typeface="Consolas" panose="020B0609020204030204" pitchFamily="49" charset="0"/>
              </a:rPr>
              <a:t>desc</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err="1">
                <a:latin typeface="Consolas" panose="020B0609020204030204" pitchFamily="49" charset="0"/>
              </a:rPr>
              <a:t>url</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'GET'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 value: </a:t>
            </a:r>
            <a:r>
              <a:rPr lang="en-US" sz="1200" dirty="0" err="1">
                <a:latin typeface="Consolas" panose="020B0609020204030204" pitchFamily="49" charset="0"/>
              </a:rPr>
              <a:t>IListItem</a:t>
            </a:r>
            <a:r>
              <a:rPr lang="en-US" sz="1200" dirty="0">
                <a:latin typeface="Consolas" panose="020B0609020204030204" pitchFamily="49" charset="0"/>
              </a:rPr>
              <a:t>[] }&gt;):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items: </a:t>
            </a:r>
            <a:r>
              <a:rPr lang="en-US" sz="1200" dirty="0" err="1">
                <a:latin typeface="Consolas" panose="020B0609020204030204" pitchFamily="49" charset="0"/>
              </a:rPr>
              <a:t>IListItem</a:t>
            </a:r>
            <a:r>
              <a:rPr lang="en-US" sz="1200" dirty="0">
                <a:latin typeface="Consolas" panose="020B0609020204030204" pitchFamily="49" charset="0"/>
              </a:rPr>
              <a:t>[] = [];</a:t>
            </a:r>
          </a:p>
          <a:p>
            <a:r>
              <a:rPr lang="en-US" sz="1200" dirty="0">
                <a:latin typeface="Consolas" panose="020B0609020204030204" pitchFamily="49" charset="0"/>
              </a:rPr>
              <a:t>      for (</a:t>
            </a:r>
            <a:r>
              <a:rPr lang="en-US" sz="1200" dirty="0">
                <a:solidFill>
                  <a:srgbClr val="0000FF"/>
                </a:solidFill>
                <a:latin typeface="Consolas" panose="020B0609020204030204" pitchFamily="49" charset="0"/>
              </a:rPr>
              <a:t>let</a:t>
            </a:r>
            <a:r>
              <a:rPr lang="en-US" sz="1200" dirty="0">
                <a:latin typeface="Consolas" panose="020B0609020204030204" pitchFamily="49" charset="0"/>
              </a:rPr>
              <a:t> i: number = 0; </a:t>
            </a:r>
            <a:r>
              <a:rPr lang="en-US" sz="1200" dirty="0" err="1">
                <a:latin typeface="Consolas" panose="020B0609020204030204" pitchFamily="49" charset="0"/>
              </a:rPr>
              <a:t>i</a:t>
            </a:r>
            <a:r>
              <a:rPr lang="en-US" sz="1200" dirty="0">
                <a:latin typeface="Consolas" panose="020B0609020204030204" pitchFamily="49" charset="0"/>
              </a:rPr>
              <a:t> &lt; </a:t>
            </a:r>
            <a:r>
              <a:rPr lang="en-US" sz="1200" dirty="0" err="1">
                <a:latin typeface="Consolas" panose="020B0609020204030204" pitchFamily="49" charset="0"/>
              </a:rPr>
              <a:t>result.data.value.length</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 </a:t>
            </a:r>
            <a:r>
              <a:rPr lang="en-US" sz="1200" dirty="0" err="1">
                <a:latin typeface="Consolas" panose="020B0609020204030204" pitchFamily="49" charset="0"/>
              </a:rPr>
              <a:t>IListItem</a:t>
            </a:r>
            <a:r>
              <a:rPr lang="en-US" sz="1200" dirty="0">
                <a:latin typeface="Consolas" panose="020B0609020204030204" pitchFamily="49" charset="0"/>
              </a:rPr>
              <a:t> = </a:t>
            </a:r>
            <a:r>
              <a:rPr lang="en-US" sz="1200" dirty="0" err="1">
                <a:latin typeface="Consolas" panose="020B0609020204030204" pitchFamily="49" charset="0"/>
              </a:rPr>
              <a:t>result.data.value</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items.push</a:t>
            </a:r>
            <a:r>
              <a:rPr lang="en-US" sz="1200" dirty="0">
                <a:latin typeface="Consolas" panose="020B0609020204030204" pitchFamily="49" charset="0"/>
              </a:rPr>
              <a:t>(item);</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(items);</a:t>
            </a:r>
          </a:p>
          <a:p>
            <a:r>
              <a:rPr lang="en-US" sz="1200" dirty="0">
                <a:latin typeface="Consolas" panose="020B0609020204030204" pitchFamily="49" charset="0"/>
              </a:rPr>
              <a:t>    }, (err: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latin typeface="Consolas" panose="020B0609020204030204" pitchFamily="49" charset="0"/>
              </a:rPr>
              <a:t>deferred.reject</a:t>
            </a:r>
            <a:r>
              <a:rPr lang="en-US" sz="1200" dirty="0">
                <a:latin typeface="Consolas" panose="020B0609020204030204" pitchFamily="49" charset="0"/>
              </a:rPr>
              <a:t>(err);</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  }</a:t>
            </a:r>
            <a:endParaRPr lang="en-US" sz="1200" dirty="0"/>
          </a:p>
        </p:txBody>
      </p:sp>
    </p:spTree>
    <p:extLst>
      <p:ext uri="{BB962C8B-B14F-4D97-AF65-F5344CB8AC3E}">
        <p14:creationId xmlns:p14="http://schemas.microsoft.com/office/powerpoint/2010/main" val="398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Creating list items</a:t>
            </a:r>
          </a:p>
        </p:txBody>
      </p:sp>
      <p:sp>
        <p:nvSpPr>
          <p:cNvPr id="5" name="Rectangle 4"/>
          <p:cNvSpPr/>
          <p:nvPr/>
        </p:nvSpPr>
        <p:spPr>
          <a:xfrm>
            <a:off x="5786189" y="1120998"/>
            <a:ext cx="6465371" cy="5324535"/>
          </a:xfrm>
          <a:prstGeom prst="rect">
            <a:avLst/>
          </a:prstGeom>
        </p:spPr>
        <p:txBody>
          <a:bodyPr wrap="square" anchor="t">
            <a:spAutoFit/>
          </a:bodyPr>
          <a:lstStyle/>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addListItem</a:t>
            </a:r>
            <a:r>
              <a:rPr lang="EN-US" sz="1000" dirty="0">
                <a:latin typeface="Consolas" panose="020B0609020204030204" pitchFamily="49" charset="0"/>
              </a:rPr>
              <a:t>(</a:t>
            </a:r>
            <a:r>
              <a:rPr lang="EN-US" sz="1000" dirty="0" err="1">
                <a:latin typeface="Consolas" panose="020B0609020204030204" pitchFamily="49" charset="0"/>
              </a:rPr>
              <a:t>listTitle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.getRequestDigest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listTitle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solidFill>
                  <a:srgbClr val="505050"/>
                </a:solidFill>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r>
              <a:rPr lang="EN-US" sz="1000" dirty="0" err="1">
                <a:latin typeface="Consolas" panose="020B0609020204030204" pitchFamily="49" charset="0"/>
              </a:rPr>
              <a:t>result.data.Id</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2439825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a:solidFill>
                  <a:schemeClr val="tx1"/>
                </a:solidFill>
              </a:rPr>
              <a:t>@</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Updating list items</a:t>
            </a:r>
          </a:p>
        </p:txBody>
      </p:sp>
      <p:sp>
        <p:nvSpPr>
          <p:cNvPr id="5" name="Rectangle 4"/>
          <p:cNvSpPr/>
          <p:nvPr/>
        </p:nvSpPr>
        <p:spPr>
          <a:xfrm>
            <a:off x="5138117" y="1120998"/>
            <a:ext cx="7113443" cy="5478423"/>
          </a:xfrm>
          <a:prstGeom prst="rect">
            <a:avLst/>
          </a:prstGeom>
        </p:spPr>
        <p:txBody>
          <a:bodyPr wrap="square" anchor="t">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updateListItem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this.getRequestDigest</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'X-HTTP-Method'</a:t>
            </a:r>
            <a:r>
              <a:rPr lang="EN-US" sz="1000" dirty="0">
                <a:latin typeface="Consolas" panose="020B0609020204030204" pitchFamily="49" charset="0"/>
              </a:rPr>
              <a:t>: </a:t>
            </a:r>
            <a:r>
              <a:rPr lang="EN-US" sz="1000" dirty="0">
                <a:solidFill>
                  <a:srgbClr val="A31515"/>
                </a:solidFill>
                <a:latin typeface="Consolas" panose="020B0609020204030204" pitchFamily="49" charset="0"/>
              </a:rPr>
              <a:t>'MERGE'</a:t>
            </a: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37639759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683812"/>
          </a:xfrm>
        </p:spPr>
        <p:txBody>
          <a:bodyPr vert="horz" wrap="square" lIns="146304" tIns="91440" rIns="146304" bIns="91440" rtlCol="0" anchor="t">
            <a:spAutoFit/>
          </a:bodyPr>
          <a:lstStyle/>
          <a:p>
            <a:r>
              <a:rPr lang="EN-US" sz="2800"/>
              <a:t>Get the digest value</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4898571" y="1265014"/>
            <a:ext cx="7537903" cy="4154984"/>
          </a:xfrm>
          <a:prstGeom prst="rect">
            <a:avLst/>
          </a:prstGeom>
        </p:spPr>
        <p:txBody>
          <a:bodyPr wrap="square">
            <a:spAutoFit/>
          </a:bodyPr>
          <a:lstStyle/>
          <a:p>
            <a:r>
              <a:rPr lang="en-US" sz="1200" dirty="0">
                <a:solidFill>
                  <a:srgbClr val="0000FF"/>
                </a:solidFill>
                <a:latin typeface="Consolas" panose="020B0609020204030204" pitchFamily="49" charset="0"/>
              </a:rPr>
              <a:t>public </a:t>
            </a:r>
            <a:r>
              <a:rPr lang="en-US" sz="1200" dirty="0" err="1">
                <a:latin typeface="Consolas" panose="020B0609020204030204" pitchFamily="49" charset="0"/>
              </a:rPr>
              <a:t>deleteListItem</a:t>
            </a:r>
            <a:r>
              <a:rPr lang="en-US" sz="1200" dirty="0">
                <a:latin typeface="Consolas" panose="020B0609020204030204" pitchFamily="49" charset="0"/>
              </a:rPr>
              <a:t>(item: </a:t>
            </a:r>
            <a:r>
              <a:rPr lang="en-US" sz="1200" dirty="0" err="1">
                <a:latin typeface="Consolas" panose="020B0609020204030204" pitchFamily="49" charset="0"/>
              </a:rPr>
              <a:t>IListItem</a:t>
            </a:r>
            <a:r>
              <a:rPr lang="en-US" sz="1200" dirty="0">
                <a:latin typeface="Consolas" panose="020B0609020204030204" pitchFamily="49" charset="0"/>
              </a:rPr>
              <a:t>, </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.getRequestDigest</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a:t>
            </a:r>
          </a:p>
          <a:p>
            <a:r>
              <a:rPr lang="en-US" sz="1200" dirty="0">
                <a:latin typeface="Consolas" panose="020B0609020204030204" pitchFamily="49" charset="0"/>
              </a:rPr>
              <a:t>      .then((</a:t>
            </a:r>
            <a:r>
              <a:rPr lang="en-US" sz="1200" dirty="0" err="1">
                <a:latin typeface="Consolas" panose="020B0609020204030204" pitchFamily="49" charset="0"/>
              </a:rPr>
              <a:t>requestDigest</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a:t>
            </a:r>
            <a:r>
              <a:rPr lang="en-US" sz="1200" dirty="0" err="1">
                <a:solidFill>
                  <a:srgbClr val="A31515"/>
                </a:solidFill>
                <a:latin typeface="Consolas" panose="020B0609020204030204" pitchFamily="49" charset="0"/>
              </a:rPr>
              <a:t>item.Id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'POST'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a:t>
            </a:r>
            <a:r>
              <a:rPr lang="en-US" sz="1200" dirty="0" err="1">
                <a:solidFill>
                  <a:srgbClr val="A31515"/>
                </a:solidFill>
                <a:latin typeface="Consolas" panose="020B0609020204030204" pitchFamily="49" charset="0"/>
              </a:rPr>
              <a:t>RequestDigest</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requestDigest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'IF-MATCH'</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'X-HTTP-Method'</a:t>
            </a:r>
            <a:r>
              <a:rPr lang="en-US" sz="1200" dirty="0">
                <a:latin typeface="Consolas" panose="020B0609020204030204" pitchFamily="49" charset="0"/>
              </a:rPr>
              <a:t>: </a:t>
            </a:r>
            <a:r>
              <a:rPr lang="en-US" sz="1200" dirty="0">
                <a:solidFill>
                  <a:srgbClr val="A31515"/>
                </a:solidFill>
                <a:latin typeface="Consolas" panose="020B0609020204030204" pitchFamily="49" charset="0"/>
              </a:rPr>
              <a:t>'DELETE'</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&lt;{}&gt;): void =&gt;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p>
        </p:txBody>
      </p:sp>
    </p:spTree>
    <p:extLst>
      <p:ext uri="{BB962C8B-B14F-4D97-AF65-F5344CB8AC3E}">
        <p14:creationId xmlns:p14="http://schemas.microsoft.com/office/powerpoint/2010/main" val="162911186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elements/1.1/"/>
  </ds:schemaRefs>
</ds:datastoreItem>
</file>

<file path=customXml/itemProps2.xml><?xml version="1.0" encoding="utf-8"?>
<ds:datastoreItem xmlns:ds="http://schemas.openxmlformats.org/officeDocument/2006/customXml" ds:itemID="{7163AB50-E11F-413F-A93F-A63F14225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386</TotalTime>
  <Words>2970</Words>
  <Application>Microsoft Office PowerPoint</Application>
  <PresentationFormat>Custom</PresentationFormat>
  <Paragraphs>501</Paragraphs>
  <Slides>21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宋体</vt: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Angular data service </vt:lpstr>
      <vt:lpstr>Get digest value </vt:lpstr>
      <vt:lpstr>Get List Item Entity Type</vt:lpstr>
      <vt:lpstr>Reading list items</vt:lpstr>
      <vt:lpstr>Creating list items</vt:lpstr>
      <vt:lpstr>Updating list items</vt:lpstr>
      <vt:lpstr>Deleting list items</vt:lpstr>
      <vt:lpstr>Implement Angular controller </vt:lpstr>
      <vt:lpstr>Constructor </vt:lpstr>
      <vt:lpstr>Methods exposed to the view </vt:lpstr>
      <vt:lpstr>Define the Angular main module </vt:lpstr>
      <vt:lpstr>Register the Angular application with the web part </vt:lpstr>
      <vt:lpstr>Web part’s render method</vt:lpstr>
      <vt:lpstr>Implement web part’s CSS styles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1.x</dc:title>
  <dc:creator>Todd Baginski</dc:creator>
  <cp:lastModifiedBy>Todd Baginski</cp:lastModifiedBy>
  <cp:revision>24</cp:revision>
  <dcterms:modified xsi:type="dcterms:W3CDTF">2017-05-17T12:16:05Z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